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86" r:id="rId3"/>
    <p:sldId id="277" r:id="rId4"/>
    <p:sldId id="285" r:id="rId5"/>
    <p:sldId id="283" r:id="rId6"/>
    <p:sldId id="302" r:id="rId7"/>
    <p:sldId id="303" r:id="rId8"/>
    <p:sldId id="304" r:id="rId9"/>
    <p:sldId id="261" r:id="rId10"/>
    <p:sldId id="305" r:id="rId11"/>
    <p:sldId id="306" r:id="rId12"/>
    <p:sldId id="263" r:id="rId13"/>
    <p:sldId id="279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120"/>
    <a:srgbClr val="48A0D9"/>
    <a:srgbClr val="DBDDDC"/>
    <a:srgbClr val="0C2C3E"/>
    <a:srgbClr val="124F6E"/>
    <a:srgbClr val="0D3A51"/>
    <a:srgbClr val="DA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729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A69-6E97-470C-B1B9-4D14CA1384DD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32F0-C339-42CC-A725-6959B01C44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33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5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32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1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270C7-08A5-4EF1-E0AC-C0104D6E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E59F3-F210-3909-D3E0-00A30317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A842D-D12C-AD8E-1838-91F35EA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6C839-FD89-62AD-07B8-364CB8A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7E73-00AF-79D8-0DC2-14D2C09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79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E5EE-72BA-9C64-970F-CBEF0948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E346-0C4B-22E3-C1B5-A888FDB7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ADE17-6264-EE15-7B9A-A18F07A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F0F9D-3121-1EAF-9D29-D42FFE3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545D-4570-634D-DA02-F693340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DDC0E-C9A8-076D-9ADC-D0AFE2F7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971339-E6EE-30FB-2DCE-D5BC3087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8170-0D50-8D41-FB61-CB5DF82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63E5A-1E30-3834-ECA1-69D924C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8351C-CBB3-1606-418C-4157D239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16A59-2CF7-52A4-70A9-FDF511B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BB48C-07FB-9CDA-FCCD-5421702B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CEBB-C7DA-9EA5-BA13-70C1451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72330-9135-9B91-6131-DC2AE43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9B8F8-20EB-A657-D702-CAAE63F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081CE-C15C-91E0-8054-38AAB52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CBAD5-1B23-062B-0659-C0D3279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28E1C-5BAD-2E4A-60B0-938A125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683FE-BB1F-3A2A-32B2-CD8412CB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3761-3415-8A3F-9B59-A5D2F6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24BD-1199-E9C3-BA61-BB2041C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00CCB-A1F4-088B-66DB-F3EC146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FC9EF-3872-5FE5-B36E-E13E4967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186CD-363F-D684-CDB4-2AAE464D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B5755-2173-E202-DC64-BA1DAA1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00F5D-EF42-0493-AA0D-1D383FB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8C472-03A3-69A0-CA41-B2578F61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E531A-D979-2DE2-F85D-5824C9B6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251A-69D7-36D3-3EA3-83504067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47772-9A34-FD5D-3F0A-09D6043A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D168F-2788-912D-12F8-BD063FE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79AE07-B6D7-200D-CF28-A82DBC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0733-8E9B-F5EA-5733-B0F174E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2B09F6-13CB-479A-263B-6BCB908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B900-DF63-C5C5-806D-330838FF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8A7CD-4D6D-ACA7-0D2D-BF2B2EF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1490D-BD82-90FB-FA00-A9049C0A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A4A5C2-0A6A-9FAA-2098-19304C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8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E5C1A-24AE-99A6-3F39-4CA028F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A979F-EBC6-62D5-43BC-A2B7554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FA712-55AD-F22C-B1C9-12D7EBF3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3E5-4783-7A4A-E9CC-DADF79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51D99-F40A-D274-319A-770036B3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21E2-122F-68CA-A441-E0205942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AD49-BF9D-696F-FE66-EF3FD21A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1BB06F-3645-844E-D665-D903071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467CC-AB4E-630E-8AEE-BD0B8CD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B848-3C85-3CCC-1CBB-1DD37B9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0C15D9-DBEA-B21C-2D1E-80ED514DD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19D91-0891-C279-1D71-185C79AF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70C71-76D0-3086-5565-59A1D99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ED78E-451D-9239-6CC8-DA79B85B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BC07D-A103-6F7A-3008-E32BBB86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BF607-8F1B-A5B0-E988-99072ED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13947-2875-008B-1663-64FD5CE1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21B5-AB71-7466-90CD-6309C8E2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9C18-5108-42F9-BE1B-70EC52364635}" type="datetimeFigureOut">
              <a:rPr lang="fr-FR" smtClean="0"/>
              <a:t>04/07/2023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764EE-4F19-8782-FB0A-3FBE014DC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4A3D3-4FDC-25CA-D868-5F929FBB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51999B-791B-E185-A59D-F26BEF7B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C900D3-FE81-662F-0F33-9C4A73A300D4}"/>
              </a:ext>
            </a:extLst>
          </p:cNvPr>
          <p:cNvSpPr txBox="1"/>
          <p:nvPr/>
        </p:nvSpPr>
        <p:spPr>
          <a:xfrm>
            <a:off x="802258" y="4024721"/>
            <a:ext cx="7203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rbitron" panose="02000000000000000000" pitchFamily="2" charset="0"/>
              </a:rPr>
              <a:t>EXPLOITER LE MODE EXAMEN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Orbitron" panose="02000000000000000000" pitchFamily="2" charset="0"/>
              </a:rPr>
              <a:t>Utiliser l’environnement contrôlé</a:t>
            </a:r>
            <a:br>
              <a:rPr lang="fr-FR" sz="2000" dirty="0">
                <a:solidFill>
                  <a:schemeClr val="bg1"/>
                </a:solidFill>
                <a:latin typeface="Orbitron" panose="02000000000000000000" pitchFamily="2" charset="0"/>
              </a:rPr>
            </a:br>
            <a:r>
              <a:rPr lang="fr-FR" sz="2000" dirty="0">
                <a:solidFill>
                  <a:schemeClr val="bg1"/>
                </a:solidFill>
                <a:latin typeface="Orbitron" panose="02000000000000000000" pitchFamily="2" charset="0"/>
              </a:rPr>
              <a:t>pour retrouver de l’efficacité</a:t>
            </a:r>
            <a:endParaRPr lang="fr-FR" sz="24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21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1281200" cy="1627671"/>
            <a:chOff x="440481" y="2615165"/>
            <a:chExt cx="11281200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2"/>
              <a:ext cx="93246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04 [ Configuration manuelle de </a:t>
              </a:r>
              <a:b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</a:br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Safe Exam Browser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6997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4969359-97C2-5FFA-4E1E-ACD41770144C}"/>
              </a:ext>
            </a:extLst>
          </p:cNvPr>
          <p:cNvSpPr/>
          <p:nvPr/>
        </p:nvSpPr>
        <p:spPr>
          <a:xfrm>
            <a:off x="7257440" y="1537647"/>
            <a:ext cx="4259931" cy="425993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1276370" y="1482930"/>
            <a:ext cx="6219653" cy="4152834"/>
            <a:chOff x="1311207" y="2411968"/>
            <a:chExt cx="6219653" cy="198385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62196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La configuration manuelle dans Moodle permet une configuration de base suffisante pour la plupart des cas.</a:t>
              </a:r>
            </a:p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Il laisse pourtant peu de latence car certains choix ne s’avèrent pas judicieux.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6219653" cy="136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Permettre de quitter SEB est obligatoire pour ne pas recourir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à la coupure d’alimentation et de fait, un mot de passe pour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quitter devient indispensable, il peut être fourni par l’intermédiaire du Feedback général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Sans la barre des tâches SEB, vous n’avez pas accès au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bouton Quitter…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Si votre réseau Wifi présente des fragilités, conserver l’accès 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aux commandes Wifi</a:t>
              </a: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22DAD3D-8BE2-36B7-EE0A-C56AD6B6F545}"/>
              </a:ext>
            </a:extLst>
          </p:cNvPr>
          <p:cNvSpPr txBox="1"/>
          <p:nvPr/>
        </p:nvSpPr>
        <p:spPr>
          <a:xfrm>
            <a:off x="1276370" y="234262"/>
            <a:ext cx="1081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04 [ Configuration manuelle de </a:t>
            </a:r>
            <a:b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</a:b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Safe Exam Browser ]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7479F5-8832-C3BC-7C98-B7738BDEF954}"/>
              </a:ext>
            </a:extLst>
          </p:cNvPr>
          <p:cNvSpPr txBox="1"/>
          <p:nvPr/>
        </p:nvSpPr>
        <p:spPr>
          <a:xfrm>
            <a:off x="1276369" y="5939387"/>
            <a:ext cx="10241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rgbClr val="FF000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Le filtrage des URL est efficace, parfois trop mais surtout il faut comprendre que la constitution d’une liste blanche envoie toutes autres URL dans la liste noire…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7EF15E3-A966-8750-127F-BF0D38CEC8E0}"/>
              </a:ext>
            </a:extLst>
          </p:cNvPr>
          <p:cNvGrpSpPr/>
          <p:nvPr/>
        </p:nvGrpSpPr>
        <p:grpSpPr>
          <a:xfrm>
            <a:off x="7923763" y="2837997"/>
            <a:ext cx="3937559" cy="3755812"/>
            <a:chOff x="1311207" y="2411968"/>
            <a:chExt cx="3658954" cy="375581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C8164EA-38C1-EC24-0FFF-DDE8EF983C6B}"/>
                </a:ext>
              </a:extLst>
            </p:cNvPr>
            <p:cNvSpPr txBox="1"/>
            <p:nvPr/>
          </p:nvSpPr>
          <p:spPr>
            <a:xfrm>
              <a:off x="1311207" y="2411968"/>
              <a:ext cx="3578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L’outil de configuration permet d’aller au-delà de Moodle,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D5834A1-CC06-F287-BC50-60D9EF21A173}"/>
                </a:ext>
              </a:extLst>
            </p:cNvPr>
            <p:cNvSpPr txBox="1"/>
            <p:nvPr/>
          </p:nvSpPr>
          <p:spPr>
            <a:xfrm>
              <a:off x="1311207" y="3028459"/>
              <a:ext cx="365895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D’ouvrir des applications tierces.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D’ajouter des clés de session,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 choisir les touches de fonctions utilisables ou non,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 permettre de lancer la webcam des étudiants pour surveiller une session certificative à distance…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pic>
        <p:nvPicPr>
          <p:cNvPr id="8" name="Image 7" descr="Une image contenant lumière, allumé, bougie&#10;&#10;Description générée automatiquement">
            <a:extLst>
              <a:ext uri="{FF2B5EF4-FFF2-40B4-BE49-F238E27FC236}">
                <a16:creationId xmlns:a16="http://schemas.microsoft.com/office/drawing/2014/main" id="{DBA4656B-6D68-E465-AB30-601138BD1E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97" y="2038009"/>
            <a:ext cx="6455229" cy="36310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41868EB-BD25-1A02-6EE0-AB917A2EB28C}"/>
              </a:ext>
            </a:extLst>
          </p:cNvPr>
          <p:cNvGrpSpPr/>
          <p:nvPr/>
        </p:nvGrpSpPr>
        <p:grpSpPr>
          <a:xfrm>
            <a:off x="7324689" y="283688"/>
            <a:ext cx="4450413" cy="1754321"/>
            <a:chOff x="67158" y="4488168"/>
            <a:chExt cx="4450413" cy="1754321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1CE63D9-20F4-4590-D2FF-B2AC301CE886}"/>
                </a:ext>
              </a:extLst>
            </p:cNvPr>
            <p:cNvSpPr/>
            <p:nvPr/>
          </p:nvSpPr>
          <p:spPr>
            <a:xfrm>
              <a:off x="1210158" y="4962060"/>
              <a:ext cx="3307413" cy="1280429"/>
            </a:xfrm>
            <a:custGeom>
              <a:avLst/>
              <a:gdLst>
                <a:gd name="connsiteX0" fmla="*/ 0 w 1714500"/>
                <a:gd name="connsiteY0" fmla="*/ 0 h 1714500"/>
                <a:gd name="connsiteX1" fmla="*/ 1714500 w 1714500"/>
                <a:gd name="connsiteY1" fmla="*/ 0 h 1714500"/>
                <a:gd name="connsiteX2" fmla="*/ 1714500 w 1714500"/>
                <a:gd name="connsiteY2" fmla="*/ 1714500 h 1714500"/>
                <a:gd name="connsiteX3" fmla="*/ 0 w 1714500"/>
                <a:gd name="connsiteY3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1714500">
                  <a:moveTo>
                    <a:pt x="0" y="0"/>
                  </a:moveTo>
                  <a:lnTo>
                    <a:pt x="1714500" y="0"/>
                  </a:lnTo>
                  <a:lnTo>
                    <a:pt x="1714500" y="1714500"/>
                  </a:lnTo>
                  <a:lnTo>
                    <a:pt x="0" y="1714500"/>
                  </a:lnTo>
                  <a:close/>
                </a:path>
              </a:pathLst>
            </a:custGeom>
            <a:solidFill>
              <a:srgbClr val="E4E4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0" name="Graphique 29" descr="Deux carrés, l’un solide et l’autre rempli de lignes horizontales">
              <a:extLst>
                <a:ext uri="{FF2B5EF4-FFF2-40B4-BE49-F238E27FC236}">
                  <a16:creationId xmlns:a16="http://schemas.microsoft.com/office/drawing/2014/main" id="{91B1DF15-70CF-22A3-27DF-A40B8EF1A6DD}"/>
                </a:ext>
              </a:extLst>
            </p:cNvPr>
            <p:cNvGrpSpPr/>
            <p:nvPr/>
          </p:nvGrpSpPr>
          <p:grpSpPr>
            <a:xfrm>
              <a:off x="67158" y="4488168"/>
              <a:ext cx="1398215" cy="1407341"/>
              <a:chOff x="67158" y="4112296"/>
              <a:chExt cx="1771650" cy="1783213"/>
            </a:xfrm>
            <a:solidFill>
              <a:srgbClr val="D1D1D1"/>
            </a:solidFill>
          </p:grpSpPr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20FE0A5E-B0D3-A864-4917-39CB039318B8}"/>
                  </a:ext>
                </a:extLst>
              </p:cNvPr>
              <p:cNvSpPr/>
              <p:nvPr/>
            </p:nvSpPr>
            <p:spPr>
              <a:xfrm>
                <a:off x="67158" y="4112296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D6D27B11-224E-0205-02D6-57C8A4007221}"/>
                  </a:ext>
                </a:extLst>
              </p:cNvPr>
              <p:cNvSpPr/>
              <p:nvPr/>
            </p:nvSpPr>
            <p:spPr>
              <a:xfrm>
                <a:off x="67158" y="4228968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88A5B11F-44BC-3EF3-B101-377F47D267B6}"/>
                  </a:ext>
                </a:extLst>
              </p:cNvPr>
              <p:cNvSpPr/>
              <p:nvPr/>
            </p:nvSpPr>
            <p:spPr>
              <a:xfrm>
                <a:off x="67158" y="4345630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688A9935-D072-D8D6-7ECE-216165DE2978}"/>
                  </a:ext>
                </a:extLst>
              </p:cNvPr>
              <p:cNvSpPr/>
              <p:nvPr/>
            </p:nvSpPr>
            <p:spPr>
              <a:xfrm>
                <a:off x="67158" y="4462292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4DC46C73-40F0-CD24-B8C3-CEABAE64A035}"/>
                  </a:ext>
                </a:extLst>
              </p:cNvPr>
              <p:cNvSpPr/>
              <p:nvPr/>
            </p:nvSpPr>
            <p:spPr>
              <a:xfrm>
                <a:off x="67158" y="4578954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9214C740-9A6B-1FF9-A94F-D2C72AA05D9C}"/>
                  </a:ext>
                </a:extLst>
              </p:cNvPr>
              <p:cNvSpPr/>
              <p:nvPr/>
            </p:nvSpPr>
            <p:spPr>
              <a:xfrm>
                <a:off x="67158" y="4695617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A3D85C36-2416-4E72-657A-56457543C994}"/>
                  </a:ext>
                </a:extLst>
              </p:cNvPr>
              <p:cNvSpPr/>
              <p:nvPr/>
            </p:nvSpPr>
            <p:spPr>
              <a:xfrm>
                <a:off x="67158" y="4812288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55BBCB67-07F2-3098-AEAE-2C9114EA7A8C}"/>
                  </a:ext>
                </a:extLst>
              </p:cNvPr>
              <p:cNvSpPr/>
              <p:nvPr/>
            </p:nvSpPr>
            <p:spPr>
              <a:xfrm>
                <a:off x="67158" y="4928951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BCCCB5A7-C389-4661-0AAC-DA62CEBC26C0}"/>
                  </a:ext>
                </a:extLst>
              </p:cNvPr>
              <p:cNvSpPr/>
              <p:nvPr/>
            </p:nvSpPr>
            <p:spPr>
              <a:xfrm>
                <a:off x="67158" y="5045613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459BA5E4-04FA-1389-D90E-E7E6C169E4B2}"/>
                  </a:ext>
                </a:extLst>
              </p:cNvPr>
              <p:cNvSpPr/>
              <p:nvPr/>
            </p:nvSpPr>
            <p:spPr>
              <a:xfrm>
                <a:off x="67158" y="5162285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B9A42B63-89E2-59ED-ADAD-382CA738EC45}"/>
                  </a:ext>
                </a:extLst>
              </p:cNvPr>
              <p:cNvSpPr/>
              <p:nvPr/>
            </p:nvSpPr>
            <p:spPr>
              <a:xfrm>
                <a:off x="67158" y="5278947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9A4DF04B-EB91-229C-DF51-301D8EAA7E26}"/>
                  </a:ext>
                </a:extLst>
              </p:cNvPr>
              <p:cNvSpPr/>
              <p:nvPr/>
            </p:nvSpPr>
            <p:spPr>
              <a:xfrm>
                <a:off x="67158" y="5395609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04F255C1-4840-B5FF-EB24-2EE142860659}"/>
                  </a:ext>
                </a:extLst>
              </p:cNvPr>
              <p:cNvSpPr/>
              <p:nvPr/>
            </p:nvSpPr>
            <p:spPr>
              <a:xfrm>
                <a:off x="67158" y="5512281"/>
                <a:ext cx="1771650" cy="38099"/>
              </a:xfrm>
              <a:custGeom>
                <a:avLst/>
                <a:gdLst>
                  <a:gd name="connsiteX0" fmla="*/ 0 w 1771650"/>
                  <a:gd name="connsiteY0" fmla="*/ 0 h 38099"/>
                  <a:gd name="connsiteX1" fmla="*/ 1771650 w 1771650"/>
                  <a:gd name="connsiteY1" fmla="*/ 0 h 38099"/>
                  <a:gd name="connsiteX2" fmla="*/ 1771650 w 1771650"/>
                  <a:gd name="connsiteY2" fmla="*/ 38100 h 38099"/>
                  <a:gd name="connsiteX3" fmla="*/ 0 w 1771650"/>
                  <a:gd name="connsiteY3" fmla="*/ 38100 h 3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099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492687FD-F6B8-A27C-4273-FFE27EBF5B9C}"/>
                  </a:ext>
                </a:extLst>
              </p:cNvPr>
              <p:cNvSpPr/>
              <p:nvPr/>
            </p:nvSpPr>
            <p:spPr>
              <a:xfrm>
                <a:off x="67158" y="5628943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7D24DCA0-BD31-D6C6-740B-A8B5788D05E1}"/>
                  </a:ext>
                </a:extLst>
              </p:cNvPr>
              <p:cNvSpPr/>
              <p:nvPr/>
            </p:nvSpPr>
            <p:spPr>
              <a:xfrm>
                <a:off x="67158" y="5745605"/>
                <a:ext cx="1771650" cy="38100"/>
              </a:xfrm>
              <a:custGeom>
                <a:avLst/>
                <a:gdLst>
                  <a:gd name="connsiteX0" fmla="*/ 0 w 1771650"/>
                  <a:gd name="connsiteY0" fmla="*/ 0 h 38100"/>
                  <a:gd name="connsiteX1" fmla="*/ 1771650 w 1771650"/>
                  <a:gd name="connsiteY1" fmla="*/ 0 h 38100"/>
                  <a:gd name="connsiteX2" fmla="*/ 1771650 w 1771650"/>
                  <a:gd name="connsiteY2" fmla="*/ 38100 h 38100"/>
                  <a:gd name="connsiteX3" fmla="*/ 0 w 17716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8100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C1FFD8AD-6539-6C26-7121-7A5DFE82B705}"/>
                  </a:ext>
                </a:extLst>
              </p:cNvPr>
              <p:cNvSpPr/>
              <p:nvPr/>
            </p:nvSpPr>
            <p:spPr>
              <a:xfrm>
                <a:off x="67158" y="5862267"/>
                <a:ext cx="1771650" cy="33242"/>
              </a:xfrm>
              <a:custGeom>
                <a:avLst/>
                <a:gdLst>
                  <a:gd name="connsiteX0" fmla="*/ 0 w 1771650"/>
                  <a:gd name="connsiteY0" fmla="*/ 0 h 33242"/>
                  <a:gd name="connsiteX1" fmla="*/ 1771650 w 1771650"/>
                  <a:gd name="connsiteY1" fmla="*/ 0 h 33242"/>
                  <a:gd name="connsiteX2" fmla="*/ 1771650 w 1771650"/>
                  <a:gd name="connsiteY2" fmla="*/ 33242 h 33242"/>
                  <a:gd name="connsiteX3" fmla="*/ 0 w 1771650"/>
                  <a:gd name="connsiteY3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1650" h="33242">
                    <a:moveTo>
                      <a:pt x="0" y="0"/>
                    </a:moveTo>
                    <a:lnTo>
                      <a:pt x="1771650" y="0"/>
                    </a:lnTo>
                    <a:lnTo>
                      <a:pt x="177165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802A735-F408-9E64-4A2C-D6080C37627D}"/>
                </a:ext>
              </a:extLst>
            </p:cNvPr>
            <p:cNvSpPr txBox="1"/>
            <p:nvPr/>
          </p:nvSpPr>
          <p:spPr>
            <a:xfrm>
              <a:off x="1491740" y="4992894"/>
              <a:ext cx="28215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/>
                </a:buClr>
                <a:buSzPct val="70000"/>
              </a:pPr>
              <a:r>
                <a:rPr lang="fr-FR" b="1" i="1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Pour les experts</a:t>
              </a:r>
            </a:p>
            <a:p>
              <a:pPr algn="ctr">
                <a:buClr>
                  <a:schemeClr val="bg1"/>
                </a:buClr>
                <a:buSzPct val="70000"/>
              </a:pPr>
              <a:r>
                <a:rPr lang="fr-FR" b="1" i="1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ou pour votre curiosité</a:t>
              </a:r>
              <a:br>
                <a:rPr lang="fr-FR" b="1" i="1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r>
                <a:rPr lang="fr-FR" b="1" i="1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ou si vous avez eu un coup de cœur pour cette solution</a:t>
              </a:r>
            </a:p>
          </p:txBody>
        </p:sp>
      </p:grpSp>
      <p:pic>
        <p:nvPicPr>
          <p:cNvPr id="29" name="Graphique 28">
            <a:extLst>
              <a:ext uri="{FF2B5EF4-FFF2-40B4-BE49-F238E27FC236}">
                <a16:creationId xmlns:a16="http://schemas.microsoft.com/office/drawing/2014/main" id="{CC164665-31D5-DF68-8070-6CA8A33F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56755E-CE34-7AE7-D607-ACDD3D3E3D3D}"/>
              </a:ext>
            </a:extLst>
          </p:cNvPr>
          <p:cNvSpPr txBox="1"/>
          <p:nvPr/>
        </p:nvSpPr>
        <p:spPr>
          <a:xfrm>
            <a:off x="1276370" y="234262"/>
            <a:ext cx="5754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04 [ Configuration </a:t>
            </a:r>
          </a:p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avancée ]</a:t>
            </a:r>
          </a:p>
          <a:p>
            <a:r>
              <a:rPr lang="fr-FR" sz="2400" dirty="0">
                <a:solidFill>
                  <a:schemeClr val="bg1"/>
                </a:solidFill>
                <a:latin typeface="Orbitron" panose="02000000000000000000" pitchFamily="2" charset="0"/>
              </a:rPr>
              <a:t>SEB Configuration Tool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23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1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Merci de votre attention</a:t>
              </a:r>
              <a:b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</a:br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Des questions ?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599" y="2613751"/>
            <a:ext cx="5933402" cy="4244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54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43;p31">
            <a:extLst>
              <a:ext uri="{FF2B5EF4-FFF2-40B4-BE49-F238E27FC236}">
                <a16:creationId xmlns:a16="http://schemas.microsoft.com/office/drawing/2014/main" id="{A18C44D0-9F43-2B37-45AD-645F6325AAA1}"/>
              </a:ext>
            </a:extLst>
          </p:cNvPr>
          <p:cNvSpPr txBox="1">
            <a:spLocks/>
          </p:cNvSpPr>
          <p:nvPr/>
        </p:nvSpPr>
        <p:spPr>
          <a:xfrm>
            <a:off x="1868095" y="2284851"/>
            <a:ext cx="3351769" cy="1449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Quelques points pour réaliser une séance en environnement contrôlé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8AE636-D164-993A-5A32-E5A4B71117ED}"/>
              </a:ext>
            </a:extLst>
          </p:cNvPr>
          <p:cNvSpPr txBox="1"/>
          <p:nvPr/>
        </p:nvSpPr>
        <p:spPr>
          <a:xfrm>
            <a:off x="1311206" y="435109"/>
            <a:ext cx="101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Exploiter le mode examen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2C17C34-412E-DA96-6C39-82CACF236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4" name="Google Shape;536;p31">
            <a:extLst>
              <a:ext uri="{FF2B5EF4-FFF2-40B4-BE49-F238E27FC236}">
                <a16:creationId xmlns:a16="http://schemas.microsoft.com/office/drawing/2014/main" id="{DDD3FF79-3FF0-9835-5F07-84BB443C8568}"/>
              </a:ext>
            </a:extLst>
          </p:cNvPr>
          <p:cNvSpPr txBox="1">
            <a:spLocks/>
          </p:cNvSpPr>
          <p:nvPr/>
        </p:nvSpPr>
        <p:spPr>
          <a:xfrm>
            <a:off x="1868096" y="1578509"/>
            <a:ext cx="2040600" cy="69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400" dirty="0">
                <a:solidFill>
                  <a:srgbClr val="DBDDDC"/>
                </a:solidFill>
                <a:latin typeface="Orbitron" panose="02000000000000000000" pitchFamily="2" charset="0"/>
              </a:rPr>
              <a:t>01</a:t>
            </a:r>
          </a:p>
        </p:txBody>
      </p:sp>
      <p:sp>
        <p:nvSpPr>
          <p:cNvPr id="5" name="Google Shape;537;p31">
            <a:extLst>
              <a:ext uri="{FF2B5EF4-FFF2-40B4-BE49-F238E27FC236}">
                <a16:creationId xmlns:a16="http://schemas.microsoft.com/office/drawing/2014/main" id="{865F681D-2FCE-E95C-03D8-4E81C7820C0E}"/>
              </a:ext>
            </a:extLst>
          </p:cNvPr>
          <p:cNvSpPr txBox="1">
            <a:spLocks/>
          </p:cNvSpPr>
          <p:nvPr/>
        </p:nvSpPr>
        <p:spPr>
          <a:xfrm>
            <a:off x="5421296" y="1578509"/>
            <a:ext cx="2040600" cy="69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>
                <a:solidFill>
                  <a:srgbClr val="DBDDDC"/>
                </a:solidFill>
                <a:latin typeface="Orbitron" panose="02000000000000000000" pitchFamily="2" charset="0"/>
              </a:rPr>
              <a:t>02</a:t>
            </a:r>
          </a:p>
        </p:txBody>
      </p:sp>
      <p:sp>
        <p:nvSpPr>
          <p:cNvPr id="7" name="Google Shape;538;p31">
            <a:extLst>
              <a:ext uri="{FF2B5EF4-FFF2-40B4-BE49-F238E27FC236}">
                <a16:creationId xmlns:a16="http://schemas.microsoft.com/office/drawing/2014/main" id="{028F3B93-F6FE-8F50-7584-E0D9DF1FD492}"/>
              </a:ext>
            </a:extLst>
          </p:cNvPr>
          <p:cNvSpPr txBox="1">
            <a:spLocks/>
          </p:cNvSpPr>
          <p:nvPr/>
        </p:nvSpPr>
        <p:spPr>
          <a:xfrm>
            <a:off x="33806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03</a:t>
            </a:r>
          </a:p>
        </p:txBody>
      </p:sp>
      <p:sp>
        <p:nvSpPr>
          <p:cNvPr id="8" name="Google Shape;539;p31">
            <a:extLst>
              <a:ext uri="{FF2B5EF4-FFF2-40B4-BE49-F238E27FC236}">
                <a16:creationId xmlns:a16="http://schemas.microsoft.com/office/drawing/2014/main" id="{68B308FB-7E34-6003-9803-B53A185B59CB}"/>
              </a:ext>
            </a:extLst>
          </p:cNvPr>
          <p:cNvSpPr txBox="1">
            <a:spLocks/>
          </p:cNvSpPr>
          <p:nvPr/>
        </p:nvSpPr>
        <p:spPr>
          <a:xfrm>
            <a:off x="69338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04</a:t>
            </a:r>
          </a:p>
        </p:txBody>
      </p:sp>
      <p:sp>
        <p:nvSpPr>
          <p:cNvPr id="9" name="Google Shape;541;p31">
            <a:extLst>
              <a:ext uri="{FF2B5EF4-FFF2-40B4-BE49-F238E27FC236}">
                <a16:creationId xmlns:a16="http://schemas.microsoft.com/office/drawing/2014/main" id="{31DCBA8B-8F8A-8798-45D3-F1A15E4516F1}"/>
              </a:ext>
            </a:extLst>
          </p:cNvPr>
          <p:cNvSpPr txBox="1">
            <a:spLocks/>
          </p:cNvSpPr>
          <p:nvPr/>
        </p:nvSpPr>
        <p:spPr>
          <a:xfrm>
            <a:off x="5421295" y="2278407"/>
            <a:ext cx="4455949" cy="1510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Découverte d’une séance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en environnement contrôlé</a:t>
            </a:r>
          </a:p>
        </p:txBody>
      </p:sp>
      <p:sp>
        <p:nvSpPr>
          <p:cNvPr id="11" name="Google Shape;545;p31">
            <a:extLst>
              <a:ext uri="{FF2B5EF4-FFF2-40B4-BE49-F238E27FC236}">
                <a16:creationId xmlns:a16="http://schemas.microsoft.com/office/drawing/2014/main" id="{9CACC57C-DC30-9F87-E2B6-682A2186526A}"/>
              </a:ext>
            </a:extLst>
          </p:cNvPr>
          <p:cNvSpPr txBox="1">
            <a:spLocks/>
          </p:cNvSpPr>
          <p:nvPr/>
        </p:nvSpPr>
        <p:spPr>
          <a:xfrm>
            <a:off x="3380696" y="4579592"/>
            <a:ext cx="3649832" cy="1221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Rappel sur les composants de la ressource Test proposée dans Moodle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</a:b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Utilisation de certaines ressources tierces</a:t>
            </a:r>
          </a:p>
        </p:txBody>
      </p:sp>
      <p:sp>
        <p:nvSpPr>
          <p:cNvPr id="13" name="Google Shape;547;p31">
            <a:extLst>
              <a:ext uri="{FF2B5EF4-FFF2-40B4-BE49-F238E27FC236}">
                <a16:creationId xmlns:a16="http://schemas.microsoft.com/office/drawing/2014/main" id="{DB8092CE-C192-0F63-FE58-88B76C465055}"/>
              </a:ext>
            </a:extLst>
          </p:cNvPr>
          <p:cNvSpPr txBox="1">
            <a:spLocks/>
          </p:cNvSpPr>
          <p:nvPr/>
        </p:nvSpPr>
        <p:spPr>
          <a:xfrm>
            <a:off x="6933895" y="4579593"/>
            <a:ext cx="3106367" cy="122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Configuration manuelle de Safe Exam Browser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solidFill>
                <a:schemeClr val="bg1"/>
              </a:solidFill>
              <a:latin typeface="Rajdhani" panose="02000000000000000000" pitchFamily="2" charset="0"/>
              <a:cs typeface="Rajdhani" panose="020000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Configuration avancée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2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1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Exploiter le mode examen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37E9C60-DED4-60F9-05EC-23D9AEB72E24}"/>
              </a:ext>
            </a:extLst>
          </p:cNvPr>
          <p:cNvSpPr txBox="1"/>
          <p:nvPr/>
        </p:nvSpPr>
        <p:spPr>
          <a:xfrm>
            <a:off x="3775453" y="4278288"/>
            <a:ext cx="464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Maury Christophe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Enseignant en Sciences Physiques et Chimiques,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En Numérique et Sciences Informatiques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Chargé de mission – DANE de Nancy-Metz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christophe.maury@ac-nancy-metz.fr</a:t>
            </a:r>
          </a:p>
        </p:txBody>
      </p:sp>
      <p:sp>
        <p:nvSpPr>
          <p:cNvPr id="8" name="Ellipse 7" descr="La visioconférence en rond">
            <a:extLst>
              <a:ext uri="{FF2B5EF4-FFF2-40B4-BE49-F238E27FC236}">
                <a16:creationId xmlns:a16="http://schemas.microsoft.com/office/drawing/2014/main" id="{1F93B670-C7B3-2156-3F8F-C6179228F924}"/>
              </a:ext>
            </a:extLst>
          </p:cNvPr>
          <p:cNvSpPr/>
          <p:nvPr/>
        </p:nvSpPr>
        <p:spPr>
          <a:xfrm>
            <a:off x="5039405" y="1769962"/>
            <a:ext cx="2113189" cy="211318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4DA45CF-190B-0301-F9C7-2D35CBA18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85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1039660" cy="1627671"/>
            <a:chOff x="440481" y="2615165"/>
            <a:chExt cx="11039660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2"/>
              <a:ext cx="90830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01 [ Quelques points pour réaliser une séance en environnement contrôlé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192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276369" y="234262"/>
            <a:ext cx="9765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01 [ Quelques points pour réaliser une séance en environnement contrôlé 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FCCF07-9D85-A571-AED7-15147D519866}"/>
              </a:ext>
            </a:extLst>
          </p:cNvPr>
          <p:cNvSpPr txBox="1"/>
          <p:nvPr/>
        </p:nvSpPr>
        <p:spPr>
          <a:xfrm>
            <a:off x="250914" y="2002971"/>
            <a:ext cx="4136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Lors de la première séance, il faut prévoir le téléchargement et l’installation de Safe Exam Browser 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Lors de chaque utilisation, il faut que les élèves / étudiants connaissent leur code d’accès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Le dispositif n’est disponible que sous Windows et IOS, il n’est pas disponible sous Android.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AE55FE-BE8B-7791-02C1-08E5B28A6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44" y="1981278"/>
            <a:ext cx="7228114" cy="345970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4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1039660" cy="1627671"/>
            <a:chOff x="440481" y="2615165"/>
            <a:chExt cx="11039660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2"/>
              <a:ext cx="90830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02 [ Découverte d’une séance </a:t>
              </a:r>
            </a:p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en environnement contrôlé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3042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276370" y="234262"/>
            <a:ext cx="7613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02 [ Découverte d’une séance </a:t>
            </a:r>
          </a:p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en environnement contrôlé 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FCCF07-9D85-A571-AED7-15147D519866}"/>
              </a:ext>
            </a:extLst>
          </p:cNvPr>
          <p:cNvSpPr txBox="1"/>
          <p:nvPr/>
        </p:nvSpPr>
        <p:spPr>
          <a:xfrm>
            <a:off x="250914" y="2002971"/>
            <a:ext cx="4136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Le plus simple à mettre en œuvre</a:t>
            </a:r>
            <a:b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</a:b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reste les éléments de base de la ressource test 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Certaines ressources peuvent être détournées de leur fonctionnalité de base pour exploiter les performances de Moodle</a:t>
            </a: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Certaines ressources peuvent être exploitées pour enrichir le contenu par des ressources tierces.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AE55FE-BE8B-7791-02C1-08E5B28A6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44" y="1678224"/>
            <a:ext cx="7228114" cy="40658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61273F4D-870E-237A-1049-31177A21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31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11281200" cy="1627671"/>
            <a:chOff x="440481" y="2615165"/>
            <a:chExt cx="11281200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2"/>
              <a:ext cx="93246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03 [ Rappel sur les composants de la ressource Test proposée dans Moodle ]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9728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74969359-97C2-5FFA-4E1E-ACD41770144C}"/>
              </a:ext>
            </a:extLst>
          </p:cNvPr>
          <p:cNvSpPr/>
          <p:nvPr/>
        </p:nvSpPr>
        <p:spPr>
          <a:xfrm>
            <a:off x="7257440" y="1537647"/>
            <a:ext cx="4259931" cy="425993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BD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1276370" y="1482932"/>
            <a:ext cx="6219653" cy="4309810"/>
            <a:chOff x="1311207" y="2411968"/>
            <a:chExt cx="6219653" cy="430981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6219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La ressource test intègre des outils de questionnement couvrant de larges domaines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6219653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Des questionnaires à choix unique, à choix multiples ou par glisser-déposer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Des questionnaires dont la réponse attendue est dans un format numérique</a:t>
              </a:r>
              <a:b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</a:b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Des questionnaires dont la réponse attendue est textuelle (courte ou développée)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Des formulaires intégrant plusieurs types de questions (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cloze</a:t>
              </a: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)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Des formulaires d’information qui ne contiennent pas de question mais peuvent intégrer des liens hypertextes</a:t>
              </a: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22DAD3D-8BE2-36B7-EE0A-C56AD6B6F545}"/>
              </a:ext>
            </a:extLst>
          </p:cNvPr>
          <p:cNvSpPr txBox="1"/>
          <p:nvPr/>
        </p:nvSpPr>
        <p:spPr>
          <a:xfrm>
            <a:off x="1276370" y="234262"/>
            <a:ext cx="1081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03 [ Rappel sur les composants de la ressource Test proposée dans Moodle ]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7479F5-8832-C3BC-7C98-B7738BDEF954}"/>
              </a:ext>
            </a:extLst>
          </p:cNvPr>
          <p:cNvSpPr txBox="1"/>
          <p:nvPr/>
        </p:nvSpPr>
        <p:spPr>
          <a:xfrm>
            <a:off x="1276369" y="5939387"/>
            <a:ext cx="10241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rgbClr val="FF0000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Sur certaines plateformes, les questionnaires STACK utilisent le calcul formel pour valider la réponse et assurer une correction indépendante de la saisie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138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594</Words>
  <Application>Microsoft Office PowerPoint</Application>
  <PresentationFormat>Grand écran</PresentationFormat>
  <Paragraphs>76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Marlett</vt:lpstr>
      <vt:lpstr>Orbitron</vt:lpstr>
      <vt:lpstr>Rajdhani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Lemaitre</dc:creator>
  <cp:lastModifiedBy>Christophe Maury</cp:lastModifiedBy>
  <cp:revision>61</cp:revision>
  <dcterms:created xsi:type="dcterms:W3CDTF">2023-01-18T15:07:44Z</dcterms:created>
  <dcterms:modified xsi:type="dcterms:W3CDTF">2023-07-04T20:12:34Z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457FDE06-3860-4B21-969C-5704E6847568</vt:lpwstr>
  </property>
  <property fmtid="{D5CDD505-2E9C-101B-9397-08002B2CF9AE}" pid="3" name="ArticulatePath">
    <vt:lpwstr>Présentation1</vt:lpwstr>
  </property>
</Properties>
</file>