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5" r:id="rId2"/>
    <p:sldId id="306" r:id="rId3"/>
    <p:sldId id="425" r:id="rId4"/>
    <p:sldId id="423" r:id="rId5"/>
    <p:sldId id="310" r:id="rId6"/>
    <p:sldId id="390" r:id="rId7"/>
    <p:sldId id="435" r:id="rId8"/>
    <p:sldId id="434" r:id="rId9"/>
    <p:sldId id="433" r:id="rId10"/>
    <p:sldId id="311" r:id="rId11"/>
    <p:sldId id="322" r:id="rId12"/>
    <p:sldId id="325" r:id="rId13"/>
    <p:sldId id="324" r:id="rId14"/>
    <p:sldId id="314" r:id="rId15"/>
    <p:sldId id="430" r:id="rId16"/>
    <p:sldId id="432" r:id="rId17"/>
    <p:sldId id="431" r:id="rId18"/>
    <p:sldId id="421" r:id="rId19"/>
    <p:sldId id="315" r:id="rId20"/>
    <p:sldId id="393" r:id="rId21"/>
    <p:sldId id="398" r:id="rId22"/>
    <p:sldId id="397" r:id="rId23"/>
    <p:sldId id="396" r:id="rId24"/>
    <p:sldId id="395" r:id="rId25"/>
    <p:sldId id="429" r:id="rId26"/>
    <p:sldId id="427" r:id="rId27"/>
    <p:sldId id="365" r:id="rId28"/>
    <p:sldId id="399" r:id="rId29"/>
    <p:sldId id="402" r:id="rId30"/>
    <p:sldId id="403" r:id="rId31"/>
    <p:sldId id="404" r:id="rId32"/>
    <p:sldId id="405" r:id="rId33"/>
    <p:sldId id="413" r:id="rId34"/>
    <p:sldId id="406" r:id="rId35"/>
    <p:sldId id="409" r:id="rId36"/>
    <p:sldId id="410" r:id="rId37"/>
    <p:sldId id="411" r:id="rId38"/>
    <p:sldId id="414" r:id="rId39"/>
    <p:sldId id="417" r:id="rId40"/>
    <p:sldId id="418" r:id="rId41"/>
    <p:sldId id="419" r:id="rId42"/>
    <p:sldId id="420" r:id="rId43"/>
    <p:sldId id="416" r:id="rId44"/>
    <p:sldId id="426" r:id="rId45"/>
    <p:sldId id="336" r:id="rId46"/>
  </p:sldIdLst>
  <p:sldSz cx="12192000" cy="6858000"/>
  <p:notesSz cx="6799263" cy="9929813"/>
  <p:custDataLst>
    <p:tags r:id="rId4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0D9"/>
    <a:srgbClr val="DADCDB"/>
    <a:srgbClr val="113E5B"/>
    <a:srgbClr val="F58120"/>
    <a:srgbClr val="DBDDDC"/>
    <a:srgbClr val="0C2C3E"/>
    <a:srgbClr val="124F6E"/>
    <a:srgbClr val="0D3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0729" autoAdjust="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0A69-6E97-470C-B1B9-4D14CA1384DD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32F0-C339-42CC-A725-6959B01C44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21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456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4397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7617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781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999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A32F0-C339-42CC-A725-6959B01C44B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25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A32F0-C339-42CC-A725-6959B01C44B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0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A32F0-C339-42CC-A725-6959B01C44B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99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A32F0-C339-42CC-A725-6959B01C44B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95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A32F0-C339-42CC-A725-6959B01C44B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23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177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14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2608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48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270C7-08A5-4EF1-E0AC-C0104D6E6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2E59F3-F210-3909-D3E0-00A30317E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1A842D-D12C-AD8E-1838-91F35EA9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6C839-FD89-62AD-07B8-364CB8AB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17E73-00AF-79D8-0DC2-14D2C090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79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E5EE-72BA-9C64-970F-CBEF0948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3EE346-0C4B-22E3-C1B5-A888FDB78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7ADE17-6264-EE15-7B9A-A18F07AB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CF0F9D-3121-1EAF-9D29-D42FFE3C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20545D-4570-634D-DA02-F693340E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83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1DDC0E-C9A8-076D-9ADC-D0AFE2F77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971339-E6EE-30FB-2DCE-D5BC3087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8170-0D50-8D41-FB61-CB5DF826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63E5A-1E30-3834-ECA1-69D924CF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8351C-CBB3-1606-418C-4157D239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16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16A59-2CF7-52A4-70A9-FDF511B5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BB48C-07FB-9CDA-FCCD-5421702B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AECEBB-C7DA-9EA5-BA13-70C14514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72330-9135-9B91-6131-DC2AE43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D9B8F8-20EB-A657-D702-CAAE63F0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081CE-C15C-91E0-8054-38AAB52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6CBAD5-1B23-062B-0659-C0D32791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528E1C-5BAD-2E4A-60B0-938A125B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D683FE-BB1F-3A2A-32B2-CD8412CB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953761-3415-8A3F-9B59-A5D2F66E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124BD-1199-E9C3-BA61-BB2041C9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00CCB-A1F4-088B-66DB-F3EC146A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1FC9EF-3872-5FE5-B36E-E13E49676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F186CD-363F-D684-CDB4-2AAE464D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6B5755-2173-E202-DC64-BA1DAA1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600F5D-EF42-0493-AA0D-1D383FBF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8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8C472-03A3-69A0-CA41-B2578F61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3E531A-D979-2DE2-F85D-5824C9B60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89251A-69D7-36D3-3EA3-83504067B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647772-9A34-FD5D-3F0A-09D6043A3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AD168F-2788-912D-12F8-BD063FEFC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79AE07-B6D7-200D-CF28-A82DBCDB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7A0733-8E9B-F5EA-5733-B0F174E3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2B09F6-13CB-479A-263B-6BCB908A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75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DB900-DF63-C5C5-806D-330838FF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D8A7CD-4D6D-ACA7-0D2D-BF2B2EFF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71490D-BD82-90FB-FA00-A9049C0A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A4A5C2-0A6A-9FAA-2098-19304C80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8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6E5C1A-24AE-99A6-3F39-4CA028FC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BA979F-EBC6-62D5-43BC-A2B7554E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DFA712-55AD-F22C-B1C9-12D7EBF3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64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3E5-4783-7A4A-E9CC-DADF7931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51D99-F40A-D274-319A-770036B3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8921E2-122F-68CA-A441-E0205942B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63AD49-BF9D-696F-FE66-EF3FD21A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1BB06F-3645-844E-D665-D9030714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C467CC-AB4E-630E-8AEE-BD0B8CDE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81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4B848-3C85-3CCC-1CBB-1DD37B96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0C15D9-DBEA-B21C-2D1E-80ED514DD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719D91-0891-C279-1D71-185C79AFD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070C71-76D0-3086-5565-59A1D99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1ED78E-451D-9239-6CC8-DA79B85B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FBC07D-A103-6F7A-3008-E32BBB86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2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ABF607-8F1B-A5B0-E988-99072ED5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A13947-2875-008B-1663-64FD5CE1A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B21B5-AB71-7466-90CD-6309C8E22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F764EE-4F19-8782-FB0A-3FBE014DC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4A3D3-4FDC-25CA-D868-5F929FBB4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80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1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2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2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jp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openbadgepassport.com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jp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30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jp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image" Target="../media/image3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6" Type="http://schemas.openxmlformats.org/officeDocument/2006/relationships/image" Target="../media/image3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openxmlformats.org/officeDocument/2006/relationships/image" Target="../media/image3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6" Type="http://schemas.openxmlformats.org/officeDocument/2006/relationships/image" Target="../media/image4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51999B-791B-E185-A59D-F26BEF7B6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63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C900D3-FE81-662F-0F33-9C4A73A300D4}"/>
              </a:ext>
            </a:extLst>
          </p:cNvPr>
          <p:cNvSpPr txBox="1"/>
          <p:nvPr/>
        </p:nvSpPr>
        <p:spPr>
          <a:xfrm>
            <a:off x="1121228" y="4007468"/>
            <a:ext cx="6574971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Rajdhani" panose="02000000000000000000"/>
              </a:rPr>
              <a:t>OPEN BAR sur les badges</a:t>
            </a:r>
          </a:p>
          <a:p>
            <a:endParaRPr lang="fr-FR" i="1" dirty="0">
              <a:solidFill>
                <a:schemeClr val="bg1"/>
              </a:solidFill>
            </a:endParaRPr>
          </a:p>
          <a:p>
            <a:pPr algn="ctr"/>
            <a:r>
              <a:rPr lang="fr-FR" i="1" dirty="0">
                <a:solidFill>
                  <a:schemeClr val="bg1"/>
                </a:solidFill>
                <a:latin typeface="Rajdhani" panose="02000000000000000000"/>
              </a:rPr>
              <a:t>Présentation du plugin « Inscription par Open Badges (</a:t>
            </a:r>
            <a:r>
              <a:rPr lang="fr-FR" i="1" dirty="0" err="1">
                <a:solidFill>
                  <a:schemeClr val="bg1"/>
                </a:solidFill>
                <a:latin typeface="Rajdhani" panose="02000000000000000000"/>
              </a:rPr>
              <a:t>iBob</a:t>
            </a:r>
            <a:r>
              <a:rPr lang="fr-FR" i="1" dirty="0">
                <a:solidFill>
                  <a:schemeClr val="bg1"/>
                </a:solidFill>
                <a:latin typeface="Rajdhani" panose="02000000000000000000"/>
              </a:rPr>
              <a:t>) »</a:t>
            </a:r>
          </a:p>
          <a:p>
            <a:pPr algn="ctr"/>
            <a:r>
              <a:rPr lang="fr-FR" i="1" dirty="0">
                <a:solidFill>
                  <a:schemeClr val="bg1"/>
                </a:solidFill>
                <a:latin typeface="Rajdhani" panose="02000000000000000000"/>
              </a:rPr>
              <a:t>par l’équipe </a:t>
            </a:r>
            <a:r>
              <a:rPr lang="fr-FR" i="1" dirty="0" err="1">
                <a:solidFill>
                  <a:schemeClr val="bg1"/>
                </a:solidFill>
                <a:latin typeface="Rajdhani" panose="02000000000000000000"/>
              </a:rPr>
              <a:t>Cnerta</a:t>
            </a:r>
            <a:r>
              <a:rPr lang="fr-FR" i="1" dirty="0">
                <a:solidFill>
                  <a:schemeClr val="bg1"/>
                </a:solidFill>
                <a:latin typeface="Rajdhani" panose="02000000000000000000"/>
              </a:rPr>
              <a:t>-web de l’Institut Agro Dijon</a:t>
            </a:r>
            <a:endParaRPr lang="fr-FR" dirty="0">
              <a:solidFill>
                <a:schemeClr val="bg1"/>
              </a:solidFill>
              <a:latin typeface="Rajdhani" panose="02000000000000000000"/>
            </a:endParaRPr>
          </a:p>
          <a:p>
            <a:endParaRPr lang="fr-FR" dirty="0">
              <a:solidFill>
                <a:schemeClr val="bg1"/>
              </a:solidFill>
              <a:latin typeface="Rajdhani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Rajdhani" panose="02000000000000000000"/>
              </a:rPr>
              <a:t>Une nouvelle utilisation des Open Badges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Rajdhani" panose="02000000000000000000"/>
              </a:rPr>
              <a:t>L'interfaçage d'un compte Open Badge </a:t>
            </a:r>
            <a:r>
              <a:rPr lang="fr-FR" sz="1600" dirty="0" err="1">
                <a:solidFill>
                  <a:schemeClr val="bg1"/>
                </a:solidFill>
                <a:latin typeface="Rajdhani" panose="02000000000000000000"/>
              </a:rPr>
              <a:t>Passport</a:t>
            </a:r>
            <a:r>
              <a:rPr lang="fr-FR" sz="1600" dirty="0">
                <a:solidFill>
                  <a:schemeClr val="bg1"/>
                </a:solidFill>
                <a:latin typeface="Rajdhani" panose="02000000000000000000"/>
              </a:rPr>
              <a:t> avec Moodle</a:t>
            </a:r>
          </a:p>
          <a:p>
            <a:endParaRPr lang="fr-FR" dirty="0">
              <a:solidFill>
                <a:schemeClr val="bg1"/>
              </a:solidFill>
              <a:latin typeface="Rajdhani" panose="0200000000000000000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67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767280"/>
              <a:ext cx="57054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chemeClr val="bg1"/>
                  </a:solidFill>
                  <a:latin typeface="Rajdhani" panose="02000000000000000000"/>
                </a:rPr>
                <a:t>02</a:t>
              </a:r>
              <a:r>
                <a:rPr lang="fr-FR" sz="3200" dirty="0">
                  <a:solidFill>
                    <a:schemeClr val="bg1"/>
                  </a:solidFill>
                  <a:latin typeface="Rajdhani" panose="02000000000000000000"/>
                </a:rPr>
                <a:t> – </a:t>
              </a:r>
              <a:r>
                <a:rPr lang="fr-FR" sz="3200" b="1" dirty="0">
                  <a:solidFill>
                    <a:schemeClr val="bg1"/>
                  </a:solidFill>
                  <a:latin typeface="Rajdhani" panose="02000000000000000000"/>
                </a:rPr>
                <a:t>Présentation de </a:t>
              </a:r>
              <a:r>
                <a:rPr lang="fr-FR" sz="3200" b="1" dirty="0" err="1">
                  <a:solidFill>
                    <a:schemeClr val="bg1"/>
                  </a:solidFill>
                  <a:latin typeface="Rajdhani" panose="02000000000000000000"/>
                </a:rPr>
                <a:t>iBob</a:t>
              </a:r>
              <a:endParaRPr lang="fr-FR" sz="4000" dirty="0">
                <a:solidFill>
                  <a:schemeClr val="bg1"/>
                </a:solidFill>
                <a:latin typeface="Rajdhani" panose="02000000000000000000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0901712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Rajdhani" panose="02000000000000000000"/>
              </a:rPr>
              <a:t>Pour qui ?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4969359-97C2-5FFA-4E1E-ACD41770144C}"/>
              </a:ext>
            </a:extLst>
          </p:cNvPr>
          <p:cNvSpPr>
            <a:spLocks/>
          </p:cNvSpPr>
          <p:nvPr/>
        </p:nvSpPr>
        <p:spPr>
          <a:xfrm>
            <a:off x="6071988" y="702295"/>
            <a:ext cx="5775548" cy="5775548"/>
          </a:xfrm>
          <a:prstGeom prst="ellipse">
            <a:avLst/>
          </a:prstGeom>
          <a:solidFill>
            <a:schemeClr val="bg1"/>
          </a:solidFill>
          <a:ln>
            <a:solidFill>
              <a:srgbClr val="DB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FB529D-CBCC-C204-BFA5-A066C5BAC0AF}"/>
              </a:ext>
            </a:extLst>
          </p:cNvPr>
          <p:cNvSpPr txBox="1"/>
          <p:nvPr/>
        </p:nvSpPr>
        <p:spPr>
          <a:xfrm>
            <a:off x="250913" y="2786590"/>
            <a:ext cx="552465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Rajdhani" panose="02000000000000000000"/>
              </a:rPr>
              <a:t>Tous les </a:t>
            </a:r>
            <a:r>
              <a:rPr lang="fr-FR" sz="2400" dirty="0" err="1">
                <a:solidFill>
                  <a:schemeClr val="bg1"/>
                </a:solidFill>
                <a:latin typeface="Rajdhani" panose="02000000000000000000"/>
              </a:rPr>
              <a:t>enseignant.e.s</a:t>
            </a:r>
            <a:r>
              <a:rPr lang="fr-FR" sz="2400" dirty="0">
                <a:solidFill>
                  <a:schemeClr val="bg1"/>
                </a:solidFill>
                <a:latin typeface="Rajdhani" panose="02000000000000000000"/>
              </a:rPr>
              <a:t> souhaitant mettre leurs cours à disposition d’</a:t>
            </a:r>
            <a:r>
              <a:rPr lang="fr-FR" sz="2400" dirty="0" err="1">
                <a:solidFill>
                  <a:schemeClr val="bg1"/>
                </a:solidFill>
                <a:latin typeface="Rajdhani" panose="02000000000000000000"/>
              </a:rPr>
              <a:t>apprenant.e.s</a:t>
            </a:r>
            <a:r>
              <a:rPr lang="fr-FR" sz="2400" dirty="0">
                <a:solidFill>
                  <a:schemeClr val="bg1"/>
                </a:solidFill>
                <a:latin typeface="Rajdhani" panose="02000000000000000000"/>
              </a:rPr>
              <a:t> détenant certains badges spécifiques.</a:t>
            </a:r>
            <a:endParaRPr lang="fr-FR" dirty="0">
              <a:solidFill>
                <a:schemeClr val="bg1"/>
              </a:solidFill>
              <a:effectLst/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D46CD7DA-8CE8-6E9E-3BA8-2EF6AD9317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2324" y="1932719"/>
            <a:ext cx="4714875" cy="3314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17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Rajdhani" panose="02000000000000000000"/>
              </a:rPr>
              <a:t>Description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7AE55FE-BE8B-7791-02C1-08E5B28A6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04" y="1019884"/>
            <a:ext cx="5363282" cy="141825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6" name="Google Shape;541;p31">
            <a:extLst>
              <a:ext uri="{FF2B5EF4-FFF2-40B4-BE49-F238E27FC236}">
                <a16:creationId xmlns:a16="http://schemas.microsoft.com/office/drawing/2014/main" id="{31DCBA8B-8F8A-8798-45D3-F1A15E4516F1}"/>
              </a:ext>
            </a:extLst>
          </p:cNvPr>
          <p:cNvSpPr txBox="1">
            <a:spLocks/>
          </p:cNvSpPr>
          <p:nvPr/>
        </p:nvSpPr>
        <p:spPr>
          <a:xfrm>
            <a:off x="250914" y="1608687"/>
            <a:ext cx="6166511" cy="1442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  <a:latin typeface="Rajdhani" panose="02000000000000000000"/>
              </a:rPr>
              <a:t>Duo de plugins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/>
              </a:rPr>
              <a:t>Inscription des </a:t>
            </a:r>
            <a:r>
              <a:rPr lang="fr-FR" sz="2400" dirty="0" err="1">
                <a:solidFill>
                  <a:schemeClr val="bg1"/>
                </a:solidFill>
                <a:latin typeface="Rajdhani" panose="02000000000000000000"/>
              </a:rPr>
              <a:t>utilisateurs.rices</a:t>
            </a:r>
            <a:r>
              <a:rPr lang="fr-FR" sz="2400" dirty="0">
                <a:solidFill>
                  <a:schemeClr val="bg1"/>
                </a:solidFill>
                <a:latin typeface="Rajdhani" panose="02000000000000000000"/>
              </a:rPr>
              <a:t> à </a:t>
            </a:r>
            <a:br>
              <a:rPr lang="fr-FR" sz="2400" dirty="0">
                <a:solidFill>
                  <a:schemeClr val="bg1"/>
                </a:solidFill>
                <a:latin typeface="Rajdhani" panose="02000000000000000000"/>
              </a:rPr>
            </a:br>
            <a:r>
              <a:rPr lang="fr-FR" sz="2400" dirty="0">
                <a:solidFill>
                  <a:schemeClr val="bg1"/>
                </a:solidFill>
                <a:latin typeface="Rajdhani" panose="02000000000000000000"/>
              </a:rPr>
              <a:t>des cours via leurs Open Badges.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72" y="3378951"/>
            <a:ext cx="6096000" cy="26260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163" y="2779967"/>
            <a:ext cx="4267570" cy="3225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485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Rajdhani" panose="02000000000000000000"/>
              </a:rPr>
              <a:t>Installation</a:t>
            </a:r>
          </a:p>
        </p:txBody>
      </p:sp>
      <p:sp>
        <p:nvSpPr>
          <p:cNvPr id="39" name="Espace réservé du contenu 4">
            <a:extLst>
              <a:ext uri="{FF2B5EF4-FFF2-40B4-BE49-F238E27FC236}">
                <a16:creationId xmlns:a16="http://schemas.microsoft.com/office/drawing/2014/main" id="{47F4E3C9-5351-1F69-990E-EF435DDC4513}"/>
              </a:ext>
            </a:extLst>
          </p:cNvPr>
          <p:cNvSpPr txBox="1">
            <a:spLocks/>
          </p:cNvSpPr>
          <p:nvPr/>
        </p:nvSpPr>
        <p:spPr>
          <a:xfrm>
            <a:off x="3088485" y="2416350"/>
            <a:ext cx="7810745" cy="540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>
                <a:solidFill>
                  <a:schemeClr val="bg1"/>
                </a:solidFill>
                <a:latin typeface="Rajdhani"/>
              </a:rPr>
              <a:t>Nécessite la version 4.1 de Moodle</a:t>
            </a:r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C64A4C57-155B-6220-78B5-31D98A0DB9FA}"/>
              </a:ext>
            </a:extLst>
          </p:cNvPr>
          <p:cNvSpPr/>
          <p:nvPr/>
        </p:nvSpPr>
        <p:spPr>
          <a:xfrm>
            <a:off x="1181587" y="3285726"/>
            <a:ext cx="9828827" cy="1259019"/>
          </a:xfrm>
          <a:prstGeom prst="roundRect">
            <a:avLst>
              <a:gd name="adj" fmla="val 6921"/>
            </a:avLst>
          </a:pr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5D151F2E-DE05-6827-9DE7-E2A61BE2C15A}"/>
              </a:ext>
            </a:extLst>
          </p:cNvPr>
          <p:cNvSpPr/>
          <p:nvPr/>
        </p:nvSpPr>
        <p:spPr>
          <a:xfrm>
            <a:off x="1586276" y="3266796"/>
            <a:ext cx="1377647" cy="132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fr-FR" sz="3000" dirty="0">
                <a:latin typeface="Helvetica Light"/>
                <a:ea typeface="Helvetica Light"/>
                <a:cs typeface="Helvetica Light"/>
                <a:sym typeface="Helvetica Light"/>
              </a:rPr>
              <a:t>1</a:t>
            </a:r>
            <a:endParaRPr sz="3000" dirty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109A9519-A5BE-B8E1-A4C4-1736721C93A0}"/>
              </a:ext>
            </a:extLst>
          </p:cNvPr>
          <p:cNvSpPr/>
          <p:nvPr/>
        </p:nvSpPr>
        <p:spPr>
          <a:xfrm>
            <a:off x="1181587" y="4631291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1A55F730-A0DB-2B69-2872-642F1671A4FD}"/>
              </a:ext>
            </a:extLst>
          </p:cNvPr>
          <p:cNvSpPr/>
          <p:nvPr/>
        </p:nvSpPr>
        <p:spPr>
          <a:xfrm>
            <a:off x="1586748" y="4595745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2E5F5FF-8010-DF67-6205-D272BBF2DC63}"/>
              </a:ext>
            </a:extLst>
          </p:cNvPr>
          <p:cNvSpPr/>
          <p:nvPr/>
        </p:nvSpPr>
        <p:spPr>
          <a:xfrm>
            <a:off x="10864024" y="4631602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D8E695BB-9952-4770-DEB9-A1CE98FA9D46}"/>
              </a:ext>
            </a:extLst>
          </p:cNvPr>
          <p:cNvSpPr/>
          <p:nvPr/>
        </p:nvSpPr>
        <p:spPr>
          <a:xfrm>
            <a:off x="1182932" y="1975806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37926441-B491-01A8-A8F2-3896CAC5E3C6}"/>
              </a:ext>
            </a:extLst>
          </p:cNvPr>
          <p:cNvSpPr/>
          <p:nvPr/>
        </p:nvSpPr>
        <p:spPr>
          <a:xfrm>
            <a:off x="1587622" y="1940982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D7E3F2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C9056AB7-0C2C-E871-690F-12F6C91A75BF}"/>
              </a:ext>
            </a:extLst>
          </p:cNvPr>
          <p:cNvSpPr/>
          <p:nvPr/>
        </p:nvSpPr>
        <p:spPr>
          <a:xfrm>
            <a:off x="10864024" y="1976116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69E06FDE-87F7-1F66-E604-858A2EF9E438}"/>
              </a:ext>
            </a:extLst>
          </p:cNvPr>
          <p:cNvSpPr txBox="1">
            <a:spLocks/>
          </p:cNvSpPr>
          <p:nvPr/>
        </p:nvSpPr>
        <p:spPr>
          <a:xfrm>
            <a:off x="3088485" y="3501437"/>
            <a:ext cx="7183424" cy="430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>
                <a:solidFill>
                  <a:schemeClr val="bg1"/>
                </a:solidFill>
                <a:latin typeface="Rajdhani"/>
              </a:rPr>
              <a:t>Installation classique de plugins dans Moodle :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via l’administration du site, FTP, SSH...</a:t>
            </a:r>
          </a:p>
        </p:txBody>
      </p:sp>
      <p:sp>
        <p:nvSpPr>
          <p:cNvPr id="49" name="Espace réservé du contenu 4">
            <a:extLst>
              <a:ext uri="{FF2B5EF4-FFF2-40B4-BE49-F238E27FC236}">
                <a16:creationId xmlns:a16="http://schemas.microsoft.com/office/drawing/2014/main" id="{19E7F0B7-E26E-43B4-EBD1-8FCE13C90067}"/>
              </a:ext>
            </a:extLst>
          </p:cNvPr>
          <p:cNvSpPr txBox="1">
            <a:spLocks/>
          </p:cNvSpPr>
          <p:nvPr/>
        </p:nvSpPr>
        <p:spPr>
          <a:xfrm>
            <a:off x="3106087" y="4627126"/>
            <a:ext cx="7775539" cy="13311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>
                <a:solidFill>
                  <a:schemeClr val="bg1"/>
                </a:solidFill>
              </a:rPr>
              <a:t>Activer la nouvelle méthode d’enrôlement dans l’administration du site</a:t>
            </a:r>
          </a:p>
          <a:p>
            <a:r>
              <a:rPr lang="fr-FR" dirty="0">
                <a:solidFill>
                  <a:schemeClr val="bg1"/>
                </a:solidFill>
                <a:latin typeface="Rajdhani"/>
              </a:rPr>
              <a:t>Administration du site / Plugins / Inscriptions / Gérer les plugins d’inscription</a:t>
            </a:r>
          </a:p>
          <a:p>
            <a:r>
              <a:rPr lang="fr-FR" dirty="0">
                <a:solidFill>
                  <a:schemeClr val="bg1"/>
                </a:solidFill>
                <a:latin typeface="Rajdhani"/>
              </a:rPr>
              <a:t>Activer : Open badges </a:t>
            </a:r>
            <a:r>
              <a:rPr lang="fr-FR" dirty="0" err="1">
                <a:solidFill>
                  <a:schemeClr val="bg1"/>
                </a:solidFill>
                <a:latin typeface="Rajdhani"/>
              </a:rPr>
              <a:t>Enrolment</a:t>
            </a:r>
            <a:r>
              <a:rPr lang="fr-FR" dirty="0">
                <a:solidFill>
                  <a:schemeClr val="bg1"/>
                </a:solidFill>
                <a:latin typeface="Rajdhani"/>
              </a:rPr>
              <a:t> (Inscription par Open Badge)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A5922E2-563C-0FD8-32E5-D85EE3D09D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CDE4F0-A1A7-44E2-AD7E-9B0B5A3DB2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95" y="593441"/>
            <a:ext cx="1200145" cy="2454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53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38605" cy="1627671"/>
            <a:chOff x="440481" y="2615165"/>
            <a:chExt cx="7638605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73611" y="2767280"/>
              <a:ext cx="57054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chemeClr val="bg1"/>
                  </a:solidFill>
                  <a:latin typeface="Rajdhani" panose="02000000000000000000"/>
                </a:rPr>
                <a:t>03</a:t>
              </a:r>
              <a:r>
                <a:rPr lang="fr-FR" sz="3200" b="1" dirty="0">
                  <a:solidFill>
                    <a:schemeClr val="bg1"/>
                  </a:solidFill>
                  <a:latin typeface="Rajdhani" panose="02000000000000000000"/>
                </a:rPr>
                <a:t> - Démonstration</a:t>
              </a:r>
              <a:endParaRPr lang="fr-FR" sz="4000" b="1" dirty="0">
                <a:solidFill>
                  <a:schemeClr val="bg1"/>
                </a:solidFill>
                <a:latin typeface="Rajdhani" panose="02000000000000000000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4117979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</a:rPr>
              <a:t>Flux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1BC9C827-B2CC-43DE-A654-0F436EA25FEC}"/>
              </a:ext>
            </a:extLst>
          </p:cNvPr>
          <p:cNvGrpSpPr/>
          <p:nvPr/>
        </p:nvGrpSpPr>
        <p:grpSpPr>
          <a:xfrm>
            <a:off x="1020581" y="1193020"/>
            <a:ext cx="10264276" cy="1080521"/>
            <a:chOff x="1020581" y="1297567"/>
            <a:chExt cx="10264276" cy="1080521"/>
          </a:xfrm>
        </p:grpSpPr>
        <p:grpSp>
          <p:nvGrpSpPr>
            <p:cNvPr id="19" name="Google Shape;1621;p63">
              <a:extLst>
                <a:ext uri="{FF2B5EF4-FFF2-40B4-BE49-F238E27FC236}">
                  <a16:creationId xmlns:a16="http://schemas.microsoft.com/office/drawing/2014/main" id="{26A47488-CC0F-DBFE-2D95-C7FCC9D2482C}"/>
                </a:ext>
              </a:extLst>
            </p:cNvPr>
            <p:cNvGrpSpPr/>
            <p:nvPr/>
          </p:nvGrpSpPr>
          <p:grpSpPr>
            <a:xfrm>
              <a:off x="1020581" y="1666800"/>
              <a:ext cx="3389512" cy="472535"/>
              <a:chOff x="6336019" y="3733725"/>
              <a:chExt cx="2566206" cy="351310"/>
            </a:xfrm>
          </p:grpSpPr>
          <p:sp>
            <p:nvSpPr>
              <p:cNvPr id="15" name="Google Shape;1622;p63">
                <a:extLst>
                  <a:ext uri="{FF2B5EF4-FFF2-40B4-BE49-F238E27FC236}">
                    <a16:creationId xmlns:a16="http://schemas.microsoft.com/office/drawing/2014/main" id="{43B16D88-2067-19F5-5A57-69B326703D68}"/>
                  </a:ext>
                </a:extLst>
              </p:cNvPr>
              <p:cNvSpPr/>
              <p:nvPr/>
            </p:nvSpPr>
            <p:spPr>
              <a:xfrm>
                <a:off x="6336019" y="3733735"/>
                <a:ext cx="1881300" cy="351300"/>
              </a:xfrm>
              <a:prstGeom prst="homePlate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Google Shape;1623;p63">
                <a:extLst>
                  <a:ext uri="{FF2B5EF4-FFF2-40B4-BE49-F238E27FC236}">
                    <a16:creationId xmlns:a16="http://schemas.microsoft.com/office/drawing/2014/main" id="{6D8E6835-65E1-BF9C-BF61-72D36DAA6BD0}"/>
                  </a:ext>
                </a:extLst>
              </p:cNvPr>
              <p:cNvSpPr/>
              <p:nvPr/>
            </p:nvSpPr>
            <p:spPr>
              <a:xfrm>
                <a:off x="80985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Google Shape;1624;p63">
                <a:extLst>
                  <a:ext uri="{FF2B5EF4-FFF2-40B4-BE49-F238E27FC236}">
                    <a16:creationId xmlns:a16="http://schemas.microsoft.com/office/drawing/2014/main" id="{30776792-0ED7-989D-DA3A-69E9815648C8}"/>
                  </a:ext>
                </a:extLst>
              </p:cNvPr>
              <p:cNvSpPr/>
              <p:nvPr/>
            </p:nvSpPr>
            <p:spPr>
              <a:xfrm>
                <a:off x="83271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1625;p63">
                <a:extLst>
                  <a:ext uri="{FF2B5EF4-FFF2-40B4-BE49-F238E27FC236}">
                    <a16:creationId xmlns:a16="http://schemas.microsoft.com/office/drawing/2014/main" id="{FB9F9D8F-5AE5-67C0-45C6-FE1B2DA1BB1E}"/>
                  </a:ext>
                </a:extLst>
              </p:cNvPr>
              <p:cNvSpPr/>
              <p:nvPr/>
            </p:nvSpPr>
            <p:spPr>
              <a:xfrm>
                <a:off x="85557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27BBB92-12AF-EB69-4151-2F7309BC7283}"/>
                </a:ext>
              </a:extLst>
            </p:cNvPr>
            <p:cNvSpPr txBox="1"/>
            <p:nvPr/>
          </p:nvSpPr>
          <p:spPr>
            <a:xfrm>
              <a:off x="1280072" y="1702780"/>
              <a:ext cx="1173655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Étape 1</a:t>
              </a:r>
            </a:p>
          </p:txBody>
        </p:sp>
        <p:pic>
          <p:nvPicPr>
            <p:cNvPr id="26" name="Image 2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04ECD59-2787-DCDA-4305-85A1A10C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41657" y="1297567"/>
              <a:ext cx="2743200" cy="1080521"/>
            </a:xfrm>
            <a:prstGeom prst="rect">
              <a:avLst/>
            </a:prstGeom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BC6B41A-4191-3EF6-B41F-153C297C5E0B}"/>
                </a:ext>
              </a:extLst>
            </p:cNvPr>
            <p:cNvSpPr txBox="1"/>
            <p:nvPr/>
          </p:nvSpPr>
          <p:spPr>
            <a:xfrm>
              <a:off x="4642068" y="1443044"/>
              <a:ext cx="3555999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L'</a:t>
              </a:r>
              <a:r>
                <a:rPr lang="fr-FR" dirty="0" err="1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administrateur.rice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 active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la méthode d'inscription par Open badges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jdhani" panose="0200000000000000000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37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</a:rPr>
              <a:t>Flux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1BC9C827-B2CC-43DE-A654-0F436EA25FEC}"/>
              </a:ext>
            </a:extLst>
          </p:cNvPr>
          <p:cNvGrpSpPr/>
          <p:nvPr/>
        </p:nvGrpSpPr>
        <p:grpSpPr>
          <a:xfrm>
            <a:off x="1020581" y="1193020"/>
            <a:ext cx="10264276" cy="1080521"/>
            <a:chOff x="1020581" y="1297567"/>
            <a:chExt cx="10264276" cy="1080521"/>
          </a:xfrm>
        </p:grpSpPr>
        <p:grpSp>
          <p:nvGrpSpPr>
            <p:cNvPr id="19" name="Google Shape;1621;p63">
              <a:extLst>
                <a:ext uri="{FF2B5EF4-FFF2-40B4-BE49-F238E27FC236}">
                  <a16:creationId xmlns:a16="http://schemas.microsoft.com/office/drawing/2014/main" id="{26A47488-CC0F-DBFE-2D95-C7FCC9D2482C}"/>
                </a:ext>
              </a:extLst>
            </p:cNvPr>
            <p:cNvGrpSpPr/>
            <p:nvPr/>
          </p:nvGrpSpPr>
          <p:grpSpPr>
            <a:xfrm>
              <a:off x="1020581" y="1666800"/>
              <a:ext cx="3389512" cy="472535"/>
              <a:chOff x="6336019" y="3733725"/>
              <a:chExt cx="2566206" cy="351310"/>
            </a:xfrm>
          </p:grpSpPr>
          <p:sp>
            <p:nvSpPr>
              <p:cNvPr id="15" name="Google Shape;1622;p63">
                <a:extLst>
                  <a:ext uri="{FF2B5EF4-FFF2-40B4-BE49-F238E27FC236}">
                    <a16:creationId xmlns:a16="http://schemas.microsoft.com/office/drawing/2014/main" id="{43B16D88-2067-19F5-5A57-69B326703D68}"/>
                  </a:ext>
                </a:extLst>
              </p:cNvPr>
              <p:cNvSpPr/>
              <p:nvPr/>
            </p:nvSpPr>
            <p:spPr>
              <a:xfrm>
                <a:off x="6336019" y="3733735"/>
                <a:ext cx="1881300" cy="351300"/>
              </a:xfrm>
              <a:prstGeom prst="homePlate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Google Shape;1623;p63">
                <a:extLst>
                  <a:ext uri="{FF2B5EF4-FFF2-40B4-BE49-F238E27FC236}">
                    <a16:creationId xmlns:a16="http://schemas.microsoft.com/office/drawing/2014/main" id="{6D8E6835-65E1-BF9C-BF61-72D36DAA6BD0}"/>
                  </a:ext>
                </a:extLst>
              </p:cNvPr>
              <p:cNvSpPr/>
              <p:nvPr/>
            </p:nvSpPr>
            <p:spPr>
              <a:xfrm>
                <a:off x="80985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Google Shape;1624;p63">
                <a:extLst>
                  <a:ext uri="{FF2B5EF4-FFF2-40B4-BE49-F238E27FC236}">
                    <a16:creationId xmlns:a16="http://schemas.microsoft.com/office/drawing/2014/main" id="{30776792-0ED7-989D-DA3A-69E9815648C8}"/>
                  </a:ext>
                </a:extLst>
              </p:cNvPr>
              <p:cNvSpPr/>
              <p:nvPr/>
            </p:nvSpPr>
            <p:spPr>
              <a:xfrm>
                <a:off x="83271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1625;p63">
                <a:extLst>
                  <a:ext uri="{FF2B5EF4-FFF2-40B4-BE49-F238E27FC236}">
                    <a16:creationId xmlns:a16="http://schemas.microsoft.com/office/drawing/2014/main" id="{FB9F9D8F-5AE5-67C0-45C6-FE1B2DA1BB1E}"/>
                  </a:ext>
                </a:extLst>
              </p:cNvPr>
              <p:cNvSpPr/>
              <p:nvPr/>
            </p:nvSpPr>
            <p:spPr>
              <a:xfrm>
                <a:off x="85557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27BBB92-12AF-EB69-4151-2F7309BC7283}"/>
                </a:ext>
              </a:extLst>
            </p:cNvPr>
            <p:cNvSpPr txBox="1"/>
            <p:nvPr/>
          </p:nvSpPr>
          <p:spPr>
            <a:xfrm>
              <a:off x="1280072" y="1702780"/>
              <a:ext cx="1173655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Étape 1</a:t>
              </a:r>
            </a:p>
          </p:txBody>
        </p:sp>
        <p:pic>
          <p:nvPicPr>
            <p:cNvPr id="26" name="Image 2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04ECD59-2787-DCDA-4305-85A1A10C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41657" y="1297567"/>
              <a:ext cx="2743200" cy="1080521"/>
            </a:xfrm>
            <a:prstGeom prst="rect">
              <a:avLst/>
            </a:prstGeom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BC6B41A-4191-3EF6-B41F-153C297C5E0B}"/>
                </a:ext>
              </a:extLst>
            </p:cNvPr>
            <p:cNvSpPr txBox="1"/>
            <p:nvPr/>
          </p:nvSpPr>
          <p:spPr>
            <a:xfrm>
              <a:off x="4642068" y="1443044"/>
              <a:ext cx="3555999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L'</a:t>
              </a:r>
              <a:r>
                <a:rPr lang="fr-FR" dirty="0" err="1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administrateur.rice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 active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la méthode d'inscription par Open badges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jdhani" panose="02000000000000000000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E45BA9C-AF3D-408D-A19E-B23BD3461031}"/>
              </a:ext>
            </a:extLst>
          </p:cNvPr>
          <p:cNvGrpSpPr/>
          <p:nvPr/>
        </p:nvGrpSpPr>
        <p:grpSpPr>
          <a:xfrm>
            <a:off x="1020581" y="2575474"/>
            <a:ext cx="10264276" cy="923330"/>
            <a:chOff x="1020581" y="3069284"/>
            <a:chExt cx="10264276" cy="923330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3C4410A8-521F-42EA-8FC4-1FEE44CD7E45}"/>
                </a:ext>
              </a:extLst>
            </p:cNvPr>
            <p:cNvGrpSpPr/>
            <p:nvPr/>
          </p:nvGrpSpPr>
          <p:grpSpPr>
            <a:xfrm>
              <a:off x="1020581" y="3163951"/>
              <a:ext cx="3389513" cy="490052"/>
              <a:chOff x="1020581" y="3163951"/>
              <a:chExt cx="3389513" cy="490052"/>
            </a:xfrm>
          </p:grpSpPr>
          <p:grpSp>
            <p:nvGrpSpPr>
              <p:cNvPr id="2" name="Google Shape;1621;p63">
                <a:extLst>
                  <a:ext uri="{FF2B5EF4-FFF2-40B4-BE49-F238E27FC236}">
                    <a16:creationId xmlns:a16="http://schemas.microsoft.com/office/drawing/2014/main" id="{D9385B01-3A46-45D3-007C-C10A589BC901}"/>
                  </a:ext>
                </a:extLst>
              </p:cNvPr>
              <p:cNvGrpSpPr/>
              <p:nvPr/>
            </p:nvGrpSpPr>
            <p:grpSpPr>
              <a:xfrm>
                <a:off x="1020581" y="3163951"/>
                <a:ext cx="3389513" cy="490052"/>
                <a:chOff x="6336019" y="3733725"/>
                <a:chExt cx="2566206" cy="351310"/>
              </a:xfrm>
            </p:grpSpPr>
            <p:sp>
              <p:nvSpPr>
                <p:cNvPr id="5" name="Google Shape;1622;p63">
                  <a:extLst>
                    <a:ext uri="{FF2B5EF4-FFF2-40B4-BE49-F238E27FC236}">
                      <a16:creationId xmlns:a16="http://schemas.microsoft.com/office/drawing/2014/main" id="{C6CCAF91-607F-4460-B078-BA7AB8553F5A}"/>
                    </a:ext>
                  </a:extLst>
                </p:cNvPr>
                <p:cNvSpPr/>
                <p:nvPr/>
              </p:nvSpPr>
              <p:spPr>
                <a:xfrm>
                  <a:off x="6336019" y="3733735"/>
                  <a:ext cx="1881300" cy="351300"/>
                </a:xfrm>
                <a:prstGeom prst="homePlate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rgbClr val="DBDDD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Google Shape;1623;p63">
                  <a:extLst>
                    <a:ext uri="{FF2B5EF4-FFF2-40B4-BE49-F238E27FC236}">
                      <a16:creationId xmlns:a16="http://schemas.microsoft.com/office/drawing/2014/main" id="{126C4FD8-B140-D1C0-07FF-77A14B234820}"/>
                    </a:ext>
                  </a:extLst>
                </p:cNvPr>
                <p:cNvSpPr/>
                <p:nvPr/>
              </p:nvSpPr>
              <p:spPr>
                <a:xfrm>
                  <a:off x="8098525" y="3733725"/>
                  <a:ext cx="346500" cy="351300"/>
                </a:xfrm>
                <a:prstGeom prst="chevron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rgbClr val="DBDDD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Google Shape;1624;p63">
                  <a:extLst>
                    <a:ext uri="{FF2B5EF4-FFF2-40B4-BE49-F238E27FC236}">
                      <a16:creationId xmlns:a16="http://schemas.microsoft.com/office/drawing/2014/main" id="{D0C0459C-9A71-9D96-80A1-79FA4DDD0B46}"/>
                    </a:ext>
                  </a:extLst>
                </p:cNvPr>
                <p:cNvSpPr/>
                <p:nvPr/>
              </p:nvSpPr>
              <p:spPr>
                <a:xfrm>
                  <a:off x="8327125" y="3733725"/>
                  <a:ext cx="346500" cy="351300"/>
                </a:xfrm>
                <a:prstGeom prst="chevron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rgbClr val="DBDDD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Google Shape;1625;p63">
                  <a:extLst>
                    <a:ext uri="{FF2B5EF4-FFF2-40B4-BE49-F238E27FC236}">
                      <a16:creationId xmlns:a16="http://schemas.microsoft.com/office/drawing/2014/main" id="{99E2DF87-8F3B-08F4-B1B5-B23BBFA81D16}"/>
                    </a:ext>
                  </a:extLst>
                </p:cNvPr>
                <p:cNvSpPr/>
                <p:nvPr/>
              </p:nvSpPr>
              <p:spPr>
                <a:xfrm>
                  <a:off x="8555725" y="3733725"/>
                  <a:ext cx="346500" cy="351300"/>
                </a:xfrm>
                <a:prstGeom prst="chevron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rgbClr val="DBDDD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4AF29CD-786F-34A9-CBE8-DD6D1368EFF4}"/>
                  </a:ext>
                </a:extLst>
              </p:cNvPr>
              <p:cNvSpPr txBox="1"/>
              <p:nvPr/>
            </p:nvSpPr>
            <p:spPr>
              <a:xfrm>
                <a:off x="1280072" y="3208689"/>
                <a:ext cx="1173655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Étape 2</a:t>
                </a:r>
              </a:p>
            </p:txBody>
          </p:sp>
        </p:grpSp>
        <p:pic>
          <p:nvPicPr>
            <p:cNvPr id="25" name="Image 25" descr="Une image contenant logo&#10;&#10;Description générée automatiquement">
              <a:extLst>
                <a:ext uri="{FF2B5EF4-FFF2-40B4-BE49-F238E27FC236}">
                  <a16:creationId xmlns:a16="http://schemas.microsoft.com/office/drawing/2014/main" id="{5251CE38-F3BC-BBD0-10E7-59766626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41657" y="3153244"/>
              <a:ext cx="2743200" cy="495910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BDC5600-9DB8-0261-47D2-9A931B9646D2}"/>
                </a:ext>
              </a:extLst>
            </p:cNvPr>
            <p:cNvSpPr txBox="1"/>
            <p:nvPr/>
          </p:nvSpPr>
          <p:spPr>
            <a:xfrm>
              <a:off x="4642068" y="3069284"/>
              <a:ext cx="3555999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fr-FR" dirty="0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L'</a:t>
              </a:r>
              <a:r>
                <a:rPr lang="fr-FR" dirty="0" err="1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apprenant.e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 configure son compte Open Badge </a:t>
              </a: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Passport</a:t>
              </a:r>
              <a:r>
                <a:rPr lang="fr-FR" dirty="0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 dans Moodle</a:t>
              </a:r>
              <a:endParaRPr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jdhani" panose="02000000000000000000"/>
                <a:cs typeface="Calibri" panose="020F050202020403020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97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</a:rPr>
              <a:t>Flux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1BC9C827-B2CC-43DE-A654-0F436EA25FEC}"/>
              </a:ext>
            </a:extLst>
          </p:cNvPr>
          <p:cNvGrpSpPr/>
          <p:nvPr/>
        </p:nvGrpSpPr>
        <p:grpSpPr>
          <a:xfrm>
            <a:off x="1020581" y="1193020"/>
            <a:ext cx="10264276" cy="1080521"/>
            <a:chOff x="1020581" y="1297567"/>
            <a:chExt cx="10264276" cy="1080521"/>
          </a:xfrm>
        </p:grpSpPr>
        <p:grpSp>
          <p:nvGrpSpPr>
            <p:cNvPr id="19" name="Google Shape;1621;p63">
              <a:extLst>
                <a:ext uri="{FF2B5EF4-FFF2-40B4-BE49-F238E27FC236}">
                  <a16:creationId xmlns:a16="http://schemas.microsoft.com/office/drawing/2014/main" id="{26A47488-CC0F-DBFE-2D95-C7FCC9D2482C}"/>
                </a:ext>
              </a:extLst>
            </p:cNvPr>
            <p:cNvGrpSpPr/>
            <p:nvPr/>
          </p:nvGrpSpPr>
          <p:grpSpPr>
            <a:xfrm>
              <a:off x="1020581" y="1666800"/>
              <a:ext cx="3389512" cy="472535"/>
              <a:chOff x="6336019" y="3733725"/>
              <a:chExt cx="2566206" cy="351310"/>
            </a:xfrm>
          </p:grpSpPr>
          <p:sp>
            <p:nvSpPr>
              <p:cNvPr id="15" name="Google Shape;1622;p63">
                <a:extLst>
                  <a:ext uri="{FF2B5EF4-FFF2-40B4-BE49-F238E27FC236}">
                    <a16:creationId xmlns:a16="http://schemas.microsoft.com/office/drawing/2014/main" id="{43B16D88-2067-19F5-5A57-69B326703D68}"/>
                  </a:ext>
                </a:extLst>
              </p:cNvPr>
              <p:cNvSpPr/>
              <p:nvPr/>
            </p:nvSpPr>
            <p:spPr>
              <a:xfrm>
                <a:off x="6336019" y="3733735"/>
                <a:ext cx="1881300" cy="351300"/>
              </a:xfrm>
              <a:prstGeom prst="homePlate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Google Shape;1623;p63">
                <a:extLst>
                  <a:ext uri="{FF2B5EF4-FFF2-40B4-BE49-F238E27FC236}">
                    <a16:creationId xmlns:a16="http://schemas.microsoft.com/office/drawing/2014/main" id="{6D8E6835-65E1-BF9C-BF61-72D36DAA6BD0}"/>
                  </a:ext>
                </a:extLst>
              </p:cNvPr>
              <p:cNvSpPr/>
              <p:nvPr/>
            </p:nvSpPr>
            <p:spPr>
              <a:xfrm>
                <a:off x="80985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Google Shape;1624;p63">
                <a:extLst>
                  <a:ext uri="{FF2B5EF4-FFF2-40B4-BE49-F238E27FC236}">
                    <a16:creationId xmlns:a16="http://schemas.microsoft.com/office/drawing/2014/main" id="{30776792-0ED7-989D-DA3A-69E9815648C8}"/>
                  </a:ext>
                </a:extLst>
              </p:cNvPr>
              <p:cNvSpPr/>
              <p:nvPr/>
            </p:nvSpPr>
            <p:spPr>
              <a:xfrm>
                <a:off x="83271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1625;p63">
                <a:extLst>
                  <a:ext uri="{FF2B5EF4-FFF2-40B4-BE49-F238E27FC236}">
                    <a16:creationId xmlns:a16="http://schemas.microsoft.com/office/drawing/2014/main" id="{FB9F9D8F-5AE5-67C0-45C6-FE1B2DA1BB1E}"/>
                  </a:ext>
                </a:extLst>
              </p:cNvPr>
              <p:cNvSpPr/>
              <p:nvPr/>
            </p:nvSpPr>
            <p:spPr>
              <a:xfrm>
                <a:off x="85557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27BBB92-12AF-EB69-4151-2F7309BC7283}"/>
                </a:ext>
              </a:extLst>
            </p:cNvPr>
            <p:cNvSpPr txBox="1"/>
            <p:nvPr/>
          </p:nvSpPr>
          <p:spPr>
            <a:xfrm>
              <a:off x="1280072" y="1702780"/>
              <a:ext cx="1173655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Étape 1</a:t>
              </a:r>
            </a:p>
          </p:txBody>
        </p:sp>
        <p:pic>
          <p:nvPicPr>
            <p:cNvPr id="26" name="Image 2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04ECD59-2787-DCDA-4305-85A1A10C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41657" y="1297567"/>
              <a:ext cx="2743200" cy="1080521"/>
            </a:xfrm>
            <a:prstGeom prst="rect">
              <a:avLst/>
            </a:prstGeom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BC6B41A-4191-3EF6-B41F-153C297C5E0B}"/>
                </a:ext>
              </a:extLst>
            </p:cNvPr>
            <p:cNvSpPr txBox="1"/>
            <p:nvPr/>
          </p:nvSpPr>
          <p:spPr>
            <a:xfrm>
              <a:off x="4642068" y="1443044"/>
              <a:ext cx="3555999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L'</a:t>
              </a:r>
              <a:r>
                <a:rPr lang="fr-FR" dirty="0" err="1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administrateur.rice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 active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la méthode d'inscription par Open badges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jdhani" panose="02000000000000000000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E45BA9C-AF3D-408D-A19E-B23BD3461031}"/>
              </a:ext>
            </a:extLst>
          </p:cNvPr>
          <p:cNvGrpSpPr/>
          <p:nvPr/>
        </p:nvGrpSpPr>
        <p:grpSpPr>
          <a:xfrm>
            <a:off x="1020581" y="2575474"/>
            <a:ext cx="10264276" cy="923330"/>
            <a:chOff x="1020581" y="3069284"/>
            <a:chExt cx="10264276" cy="923330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3C4410A8-521F-42EA-8FC4-1FEE44CD7E45}"/>
                </a:ext>
              </a:extLst>
            </p:cNvPr>
            <p:cNvGrpSpPr/>
            <p:nvPr/>
          </p:nvGrpSpPr>
          <p:grpSpPr>
            <a:xfrm>
              <a:off x="1020581" y="3163951"/>
              <a:ext cx="3389513" cy="490052"/>
              <a:chOff x="1020581" y="3163951"/>
              <a:chExt cx="3389513" cy="490052"/>
            </a:xfrm>
          </p:grpSpPr>
          <p:grpSp>
            <p:nvGrpSpPr>
              <p:cNvPr id="2" name="Google Shape;1621;p63">
                <a:extLst>
                  <a:ext uri="{FF2B5EF4-FFF2-40B4-BE49-F238E27FC236}">
                    <a16:creationId xmlns:a16="http://schemas.microsoft.com/office/drawing/2014/main" id="{D9385B01-3A46-45D3-007C-C10A589BC901}"/>
                  </a:ext>
                </a:extLst>
              </p:cNvPr>
              <p:cNvGrpSpPr/>
              <p:nvPr/>
            </p:nvGrpSpPr>
            <p:grpSpPr>
              <a:xfrm>
                <a:off x="1020581" y="3163951"/>
                <a:ext cx="3389513" cy="490052"/>
                <a:chOff x="6336019" y="3733725"/>
                <a:chExt cx="2566206" cy="351310"/>
              </a:xfrm>
            </p:grpSpPr>
            <p:sp>
              <p:nvSpPr>
                <p:cNvPr id="5" name="Google Shape;1622;p63">
                  <a:extLst>
                    <a:ext uri="{FF2B5EF4-FFF2-40B4-BE49-F238E27FC236}">
                      <a16:creationId xmlns:a16="http://schemas.microsoft.com/office/drawing/2014/main" id="{C6CCAF91-607F-4460-B078-BA7AB8553F5A}"/>
                    </a:ext>
                  </a:extLst>
                </p:cNvPr>
                <p:cNvSpPr/>
                <p:nvPr/>
              </p:nvSpPr>
              <p:spPr>
                <a:xfrm>
                  <a:off x="6336019" y="3733735"/>
                  <a:ext cx="1881300" cy="351300"/>
                </a:xfrm>
                <a:prstGeom prst="homePlate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rgbClr val="DBDDD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Google Shape;1623;p63">
                  <a:extLst>
                    <a:ext uri="{FF2B5EF4-FFF2-40B4-BE49-F238E27FC236}">
                      <a16:creationId xmlns:a16="http://schemas.microsoft.com/office/drawing/2014/main" id="{126C4FD8-B140-D1C0-07FF-77A14B234820}"/>
                    </a:ext>
                  </a:extLst>
                </p:cNvPr>
                <p:cNvSpPr/>
                <p:nvPr/>
              </p:nvSpPr>
              <p:spPr>
                <a:xfrm>
                  <a:off x="8098525" y="3733725"/>
                  <a:ext cx="346500" cy="351300"/>
                </a:xfrm>
                <a:prstGeom prst="chevron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rgbClr val="DBDDD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Google Shape;1624;p63">
                  <a:extLst>
                    <a:ext uri="{FF2B5EF4-FFF2-40B4-BE49-F238E27FC236}">
                      <a16:creationId xmlns:a16="http://schemas.microsoft.com/office/drawing/2014/main" id="{D0C0459C-9A71-9D96-80A1-79FA4DDD0B46}"/>
                    </a:ext>
                  </a:extLst>
                </p:cNvPr>
                <p:cNvSpPr/>
                <p:nvPr/>
              </p:nvSpPr>
              <p:spPr>
                <a:xfrm>
                  <a:off x="8327125" y="3733725"/>
                  <a:ext cx="346500" cy="351300"/>
                </a:xfrm>
                <a:prstGeom prst="chevron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rgbClr val="DBDDD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Google Shape;1625;p63">
                  <a:extLst>
                    <a:ext uri="{FF2B5EF4-FFF2-40B4-BE49-F238E27FC236}">
                      <a16:creationId xmlns:a16="http://schemas.microsoft.com/office/drawing/2014/main" id="{99E2DF87-8F3B-08F4-B1B5-B23BBFA81D16}"/>
                    </a:ext>
                  </a:extLst>
                </p:cNvPr>
                <p:cNvSpPr/>
                <p:nvPr/>
              </p:nvSpPr>
              <p:spPr>
                <a:xfrm>
                  <a:off x="8555725" y="3733725"/>
                  <a:ext cx="346500" cy="351300"/>
                </a:xfrm>
                <a:prstGeom prst="chevron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rgbClr val="DBDDD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4AF29CD-786F-34A9-CBE8-DD6D1368EFF4}"/>
                  </a:ext>
                </a:extLst>
              </p:cNvPr>
              <p:cNvSpPr txBox="1"/>
              <p:nvPr/>
            </p:nvSpPr>
            <p:spPr>
              <a:xfrm>
                <a:off x="1280072" y="3208689"/>
                <a:ext cx="1173655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Étape 2</a:t>
                </a:r>
              </a:p>
            </p:txBody>
          </p:sp>
        </p:grpSp>
        <p:pic>
          <p:nvPicPr>
            <p:cNvPr id="25" name="Image 25" descr="Une image contenant logo&#10;&#10;Description générée automatiquement">
              <a:extLst>
                <a:ext uri="{FF2B5EF4-FFF2-40B4-BE49-F238E27FC236}">
                  <a16:creationId xmlns:a16="http://schemas.microsoft.com/office/drawing/2014/main" id="{5251CE38-F3BC-BBD0-10E7-59766626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41657" y="3153244"/>
              <a:ext cx="2743200" cy="495910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BDC5600-9DB8-0261-47D2-9A931B9646D2}"/>
                </a:ext>
              </a:extLst>
            </p:cNvPr>
            <p:cNvSpPr txBox="1"/>
            <p:nvPr/>
          </p:nvSpPr>
          <p:spPr>
            <a:xfrm>
              <a:off x="4642068" y="3069284"/>
              <a:ext cx="3555999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fr-FR" dirty="0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L'</a:t>
              </a:r>
              <a:r>
                <a:rPr lang="fr-FR" dirty="0" err="1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apprenant.e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 configure son compte Open Badge </a:t>
              </a: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Passport</a:t>
              </a:r>
              <a:r>
                <a:rPr lang="fr-FR" dirty="0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 dans Moodle</a:t>
              </a:r>
              <a:endParaRPr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jdhani" panose="02000000000000000000"/>
                <a:cs typeface="Calibri" panose="020F0502020204030204"/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C22CF63-8B19-4E6B-B853-3F0FA75CB68F}"/>
              </a:ext>
            </a:extLst>
          </p:cNvPr>
          <p:cNvGrpSpPr/>
          <p:nvPr/>
        </p:nvGrpSpPr>
        <p:grpSpPr>
          <a:xfrm>
            <a:off x="1020581" y="3800737"/>
            <a:ext cx="10264276" cy="723807"/>
            <a:chOff x="1020581" y="4332464"/>
            <a:chExt cx="10264276" cy="723807"/>
          </a:xfrm>
        </p:grpSpPr>
        <p:pic>
          <p:nvPicPr>
            <p:cNvPr id="27" name="Image 2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B168CD7D-4E91-4AAD-5F17-3D69C61C2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41657" y="4332464"/>
              <a:ext cx="2743200" cy="673121"/>
            </a:xfrm>
            <a:prstGeom prst="rect">
              <a:avLst/>
            </a:prstGeom>
          </p:spPr>
        </p:pic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5E3666FD-436D-4444-8353-7F15C1D5085D}"/>
                </a:ext>
              </a:extLst>
            </p:cNvPr>
            <p:cNvGrpSpPr/>
            <p:nvPr/>
          </p:nvGrpSpPr>
          <p:grpSpPr>
            <a:xfrm>
              <a:off x="1020581" y="4409940"/>
              <a:ext cx="7334065" cy="646331"/>
              <a:chOff x="1020581" y="4409940"/>
              <a:chExt cx="7334065" cy="646331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88450A60-E1DA-4E7A-994A-50E467F499E5}"/>
                  </a:ext>
                </a:extLst>
              </p:cNvPr>
              <p:cNvGrpSpPr/>
              <p:nvPr/>
            </p:nvGrpSpPr>
            <p:grpSpPr>
              <a:xfrm>
                <a:off x="1020581" y="4436079"/>
                <a:ext cx="3389512" cy="490052"/>
                <a:chOff x="1020581" y="4627212"/>
                <a:chExt cx="3389512" cy="490052"/>
              </a:xfrm>
            </p:grpSpPr>
            <p:grpSp>
              <p:nvGrpSpPr>
                <p:cNvPr id="11" name="Google Shape;1621;p63">
                  <a:extLst>
                    <a:ext uri="{FF2B5EF4-FFF2-40B4-BE49-F238E27FC236}">
                      <a16:creationId xmlns:a16="http://schemas.microsoft.com/office/drawing/2014/main" id="{7EF77D2D-E83C-33A6-1897-C8493F0B8D2B}"/>
                    </a:ext>
                  </a:extLst>
                </p:cNvPr>
                <p:cNvGrpSpPr/>
                <p:nvPr/>
              </p:nvGrpSpPr>
              <p:grpSpPr>
                <a:xfrm>
                  <a:off x="1020581" y="4627212"/>
                  <a:ext cx="3389512" cy="490052"/>
                  <a:chOff x="6336019" y="3733725"/>
                  <a:chExt cx="2566206" cy="351310"/>
                </a:xfrm>
              </p:grpSpPr>
              <p:sp>
                <p:nvSpPr>
                  <p:cNvPr id="12" name="Google Shape;1622;p63">
                    <a:extLst>
                      <a:ext uri="{FF2B5EF4-FFF2-40B4-BE49-F238E27FC236}">
                        <a16:creationId xmlns:a16="http://schemas.microsoft.com/office/drawing/2014/main" id="{243070DA-05B6-C641-93B0-E7D5D06D0103}"/>
                      </a:ext>
                    </a:extLst>
                  </p:cNvPr>
                  <p:cNvSpPr/>
                  <p:nvPr/>
                </p:nvSpPr>
                <p:spPr>
                  <a:xfrm>
                    <a:off x="6336019" y="3733735"/>
                    <a:ext cx="1881300" cy="351300"/>
                  </a:xfrm>
                  <a:prstGeom prst="homePlate">
                    <a:avLst>
                      <a:gd name="adj" fmla="val 50000"/>
                    </a:avLst>
                  </a:prstGeom>
                  <a:noFill/>
                  <a:ln w="9525" cap="flat" cmpd="sng">
                    <a:solidFill>
                      <a:srgbClr val="DBDDD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Google Shape;1623;p63">
                    <a:extLst>
                      <a:ext uri="{FF2B5EF4-FFF2-40B4-BE49-F238E27FC236}">
                        <a16:creationId xmlns:a16="http://schemas.microsoft.com/office/drawing/2014/main" id="{99A03B11-34BB-99C2-FEC5-C317ACB2A158}"/>
                      </a:ext>
                    </a:extLst>
                  </p:cNvPr>
                  <p:cNvSpPr/>
                  <p:nvPr/>
                </p:nvSpPr>
                <p:spPr>
                  <a:xfrm>
                    <a:off x="8098525" y="3733725"/>
                    <a:ext cx="346500" cy="351300"/>
                  </a:xfrm>
                  <a:prstGeom prst="chevron">
                    <a:avLst>
                      <a:gd name="adj" fmla="val 50000"/>
                    </a:avLst>
                  </a:prstGeom>
                  <a:noFill/>
                  <a:ln w="9525" cap="flat" cmpd="sng">
                    <a:solidFill>
                      <a:srgbClr val="DBDDD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Google Shape;1624;p63">
                    <a:extLst>
                      <a:ext uri="{FF2B5EF4-FFF2-40B4-BE49-F238E27FC236}">
                        <a16:creationId xmlns:a16="http://schemas.microsoft.com/office/drawing/2014/main" id="{89CF42F1-452C-C7C9-99E7-AC8CA005147E}"/>
                      </a:ext>
                    </a:extLst>
                  </p:cNvPr>
                  <p:cNvSpPr/>
                  <p:nvPr/>
                </p:nvSpPr>
                <p:spPr>
                  <a:xfrm>
                    <a:off x="8327125" y="3733725"/>
                    <a:ext cx="346500" cy="351300"/>
                  </a:xfrm>
                  <a:prstGeom prst="chevron">
                    <a:avLst>
                      <a:gd name="adj" fmla="val 50000"/>
                    </a:avLst>
                  </a:prstGeom>
                  <a:noFill/>
                  <a:ln w="9525" cap="flat" cmpd="sng">
                    <a:solidFill>
                      <a:srgbClr val="DBDDD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Google Shape;1625;p63">
                    <a:extLst>
                      <a:ext uri="{FF2B5EF4-FFF2-40B4-BE49-F238E27FC236}">
                        <a16:creationId xmlns:a16="http://schemas.microsoft.com/office/drawing/2014/main" id="{D8BC5285-19A0-C611-2A59-1E0744BB4BF5}"/>
                      </a:ext>
                    </a:extLst>
                  </p:cNvPr>
                  <p:cNvSpPr/>
                  <p:nvPr/>
                </p:nvSpPr>
                <p:spPr>
                  <a:xfrm>
                    <a:off x="8555725" y="3733725"/>
                    <a:ext cx="346500" cy="351300"/>
                  </a:xfrm>
                  <a:prstGeom prst="chevron">
                    <a:avLst>
                      <a:gd name="adj" fmla="val 50000"/>
                    </a:avLst>
                  </a:prstGeom>
                  <a:noFill/>
                  <a:ln w="9525" cap="flat" cmpd="sng">
                    <a:solidFill>
                      <a:srgbClr val="DBDDD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0E0634C2-A290-0BD4-BAA8-08CEABE55D5A}"/>
                    </a:ext>
                  </a:extLst>
                </p:cNvPr>
                <p:cNvSpPr txBox="1"/>
                <p:nvPr/>
              </p:nvSpPr>
              <p:spPr>
                <a:xfrm>
                  <a:off x="1280072" y="4671950"/>
                  <a:ext cx="1173655" cy="400110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ajdhani" panose="02000000000000000000"/>
                      <a:ea typeface="Calibri"/>
                      <a:cs typeface="Calibri"/>
                    </a:rPr>
                    <a:t>Étape 3</a:t>
                  </a:r>
                </a:p>
              </p:txBody>
            </p:sp>
          </p:grp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648AE1F3-0D1B-B57A-C666-F04BF4DB3594}"/>
                  </a:ext>
                </a:extLst>
              </p:cNvPr>
              <p:cNvSpPr txBox="1"/>
              <p:nvPr/>
            </p:nvSpPr>
            <p:spPr>
              <a:xfrm>
                <a:off x="4642068" y="4409940"/>
                <a:ext cx="3712578" cy="6463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L'</a:t>
                </a:r>
                <a:r>
                  <a:rPr kumimoji="0" lang="fr-FR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enseignant</a:t>
                </a:r>
                <a:r>
                  <a:rPr lang="fr-FR" dirty="0" err="1">
                    <a:solidFill>
                      <a:schemeClr val="bg1"/>
                    </a:solidFill>
                    <a:latin typeface="Rajdhani" panose="02000000000000000000"/>
                    <a:ea typeface="Calibri"/>
                    <a:cs typeface="Calibri"/>
                  </a:rPr>
                  <a:t>.e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 ajoute la méthode d'inscription </a:t>
                </a:r>
                <a:r>
                  <a:rPr lang="fr-FR" dirty="0" err="1">
                    <a:solidFill>
                      <a:schemeClr val="bg1"/>
                    </a:solidFill>
                    <a:latin typeface="Rajdhani" panose="02000000000000000000"/>
                    <a:ea typeface="Calibri"/>
                    <a:cs typeface="Calibri"/>
                  </a:rPr>
                  <a:t>iBob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 à un cours</a:t>
                </a:r>
                <a:endParaRPr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cs typeface="Calibri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11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</a:rPr>
              <a:t>Flux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1BC9C827-B2CC-43DE-A654-0F436EA25FEC}"/>
              </a:ext>
            </a:extLst>
          </p:cNvPr>
          <p:cNvGrpSpPr/>
          <p:nvPr/>
        </p:nvGrpSpPr>
        <p:grpSpPr>
          <a:xfrm>
            <a:off x="1020581" y="1193020"/>
            <a:ext cx="10264276" cy="1080521"/>
            <a:chOff x="1020581" y="1297567"/>
            <a:chExt cx="10264276" cy="1080521"/>
          </a:xfrm>
        </p:grpSpPr>
        <p:grpSp>
          <p:nvGrpSpPr>
            <p:cNvPr id="19" name="Google Shape;1621;p63">
              <a:extLst>
                <a:ext uri="{FF2B5EF4-FFF2-40B4-BE49-F238E27FC236}">
                  <a16:creationId xmlns:a16="http://schemas.microsoft.com/office/drawing/2014/main" id="{26A47488-CC0F-DBFE-2D95-C7FCC9D2482C}"/>
                </a:ext>
              </a:extLst>
            </p:cNvPr>
            <p:cNvGrpSpPr/>
            <p:nvPr/>
          </p:nvGrpSpPr>
          <p:grpSpPr>
            <a:xfrm>
              <a:off x="1020581" y="1666800"/>
              <a:ext cx="3389512" cy="472535"/>
              <a:chOff x="6336019" y="3733725"/>
              <a:chExt cx="2566206" cy="351310"/>
            </a:xfrm>
          </p:grpSpPr>
          <p:sp>
            <p:nvSpPr>
              <p:cNvPr id="15" name="Google Shape;1622;p63">
                <a:extLst>
                  <a:ext uri="{FF2B5EF4-FFF2-40B4-BE49-F238E27FC236}">
                    <a16:creationId xmlns:a16="http://schemas.microsoft.com/office/drawing/2014/main" id="{43B16D88-2067-19F5-5A57-69B326703D68}"/>
                  </a:ext>
                </a:extLst>
              </p:cNvPr>
              <p:cNvSpPr/>
              <p:nvPr/>
            </p:nvSpPr>
            <p:spPr>
              <a:xfrm>
                <a:off x="6336019" y="3733735"/>
                <a:ext cx="1881300" cy="351300"/>
              </a:xfrm>
              <a:prstGeom prst="homePlate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Google Shape;1623;p63">
                <a:extLst>
                  <a:ext uri="{FF2B5EF4-FFF2-40B4-BE49-F238E27FC236}">
                    <a16:creationId xmlns:a16="http://schemas.microsoft.com/office/drawing/2014/main" id="{6D8E6835-65E1-BF9C-BF61-72D36DAA6BD0}"/>
                  </a:ext>
                </a:extLst>
              </p:cNvPr>
              <p:cNvSpPr/>
              <p:nvPr/>
            </p:nvSpPr>
            <p:spPr>
              <a:xfrm>
                <a:off x="80985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Google Shape;1624;p63">
                <a:extLst>
                  <a:ext uri="{FF2B5EF4-FFF2-40B4-BE49-F238E27FC236}">
                    <a16:creationId xmlns:a16="http://schemas.microsoft.com/office/drawing/2014/main" id="{30776792-0ED7-989D-DA3A-69E9815648C8}"/>
                  </a:ext>
                </a:extLst>
              </p:cNvPr>
              <p:cNvSpPr/>
              <p:nvPr/>
            </p:nvSpPr>
            <p:spPr>
              <a:xfrm>
                <a:off x="83271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1625;p63">
                <a:extLst>
                  <a:ext uri="{FF2B5EF4-FFF2-40B4-BE49-F238E27FC236}">
                    <a16:creationId xmlns:a16="http://schemas.microsoft.com/office/drawing/2014/main" id="{FB9F9D8F-5AE5-67C0-45C6-FE1B2DA1BB1E}"/>
                  </a:ext>
                </a:extLst>
              </p:cNvPr>
              <p:cNvSpPr/>
              <p:nvPr/>
            </p:nvSpPr>
            <p:spPr>
              <a:xfrm>
                <a:off x="85557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DB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27BBB92-12AF-EB69-4151-2F7309BC7283}"/>
                </a:ext>
              </a:extLst>
            </p:cNvPr>
            <p:cNvSpPr txBox="1"/>
            <p:nvPr/>
          </p:nvSpPr>
          <p:spPr>
            <a:xfrm>
              <a:off x="1280072" y="1702780"/>
              <a:ext cx="1173655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Étape 1</a:t>
              </a:r>
            </a:p>
          </p:txBody>
        </p:sp>
        <p:pic>
          <p:nvPicPr>
            <p:cNvPr id="26" name="Image 2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04ECD59-2787-DCDA-4305-85A1A10C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41657" y="1297567"/>
              <a:ext cx="2743200" cy="1080521"/>
            </a:xfrm>
            <a:prstGeom prst="rect">
              <a:avLst/>
            </a:prstGeom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BC6B41A-4191-3EF6-B41F-153C297C5E0B}"/>
                </a:ext>
              </a:extLst>
            </p:cNvPr>
            <p:cNvSpPr txBox="1"/>
            <p:nvPr/>
          </p:nvSpPr>
          <p:spPr>
            <a:xfrm>
              <a:off x="4642068" y="1443044"/>
              <a:ext cx="3555999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L'</a:t>
              </a:r>
              <a:r>
                <a:rPr lang="fr-FR" dirty="0" err="1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administrateur.rice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 active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la méthode d'inscription par Open badges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jdhani" panose="02000000000000000000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E45BA9C-AF3D-408D-A19E-B23BD3461031}"/>
              </a:ext>
            </a:extLst>
          </p:cNvPr>
          <p:cNvGrpSpPr/>
          <p:nvPr/>
        </p:nvGrpSpPr>
        <p:grpSpPr>
          <a:xfrm>
            <a:off x="1020581" y="2575474"/>
            <a:ext cx="10264276" cy="923330"/>
            <a:chOff x="1020581" y="3069284"/>
            <a:chExt cx="10264276" cy="923330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3C4410A8-521F-42EA-8FC4-1FEE44CD7E45}"/>
                </a:ext>
              </a:extLst>
            </p:cNvPr>
            <p:cNvGrpSpPr/>
            <p:nvPr/>
          </p:nvGrpSpPr>
          <p:grpSpPr>
            <a:xfrm>
              <a:off x="1020581" y="3163951"/>
              <a:ext cx="3389513" cy="490052"/>
              <a:chOff x="1020581" y="3163951"/>
              <a:chExt cx="3389513" cy="490052"/>
            </a:xfrm>
          </p:grpSpPr>
          <p:grpSp>
            <p:nvGrpSpPr>
              <p:cNvPr id="2" name="Google Shape;1621;p63">
                <a:extLst>
                  <a:ext uri="{FF2B5EF4-FFF2-40B4-BE49-F238E27FC236}">
                    <a16:creationId xmlns:a16="http://schemas.microsoft.com/office/drawing/2014/main" id="{D9385B01-3A46-45D3-007C-C10A589BC901}"/>
                  </a:ext>
                </a:extLst>
              </p:cNvPr>
              <p:cNvGrpSpPr/>
              <p:nvPr/>
            </p:nvGrpSpPr>
            <p:grpSpPr>
              <a:xfrm>
                <a:off x="1020581" y="3163951"/>
                <a:ext cx="3389513" cy="490052"/>
                <a:chOff x="6336019" y="3733725"/>
                <a:chExt cx="2566206" cy="351310"/>
              </a:xfrm>
            </p:grpSpPr>
            <p:sp>
              <p:nvSpPr>
                <p:cNvPr id="5" name="Google Shape;1622;p63">
                  <a:extLst>
                    <a:ext uri="{FF2B5EF4-FFF2-40B4-BE49-F238E27FC236}">
                      <a16:creationId xmlns:a16="http://schemas.microsoft.com/office/drawing/2014/main" id="{C6CCAF91-607F-4460-B078-BA7AB8553F5A}"/>
                    </a:ext>
                  </a:extLst>
                </p:cNvPr>
                <p:cNvSpPr/>
                <p:nvPr/>
              </p:nvSpPr>
              <p:spPr>
                <a:xfrm>
                  <a:off x="6336019" y="3733735"/>
                  <a:ext cx="1881300" cy="351300"/>
                </a:xfrm>
                <a:prstGeom prst="homePlate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rgbClr val="DBDDD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Google Shape;1623;p63">
                  <a:extLst>
                    <a:ext uri="{FF2B5EF4-FFF2-40B4-BE49-F238E27FC236}">
                      <a16:creationId xmlns:a16="http://schemas.microsoft.com/office/drawing/2014/main" id="{126C4FD8-B140-D1C0-07FF-77A14B234820}"/>
                    </a:ext>
                  </a:extLst>
                </p:cNvPr>
                <p:cNvSpPr/>
                <p:nvPr/>
              </p:nvSpPr>
              <p:spPr>
                <a:xfrm>
                  <a:off x="8098525" y="3733725"/>
                  <a:ext cx="346500" cy="351300"/>
                </a:xfrm>
                <a:prstGeom prst="chevron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rgbClr val="DBDDD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Google Shape;1624;p63">
                  <a:extLst>
                    <a:ext uri="{FF2B5EF4-FFF2-40B4-BE49-F238E27FC236}">
                      <a16:creationId xmlns:a16="http://schemas.microsoft.com/office/drawing/2014/main" id="{D0C0459C-9A71-9D96-80A1-79FA4DDD0B46}"/>
                    </a:ext>
                  </a:extLst>
                </p:cNvPr>
                <p:cNvSpPr/>
                <p:nvPr/>
              </p:nvSpPr>
              <p:spPr>
                <a:xfrm>
                  <a:off x="8327125" y="3733725"/>
                  <a:ext cx="346500" cy="351300"/>
                </a:xfrm>
                <a:prstGeom prst="chevron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rgbClr val="DBDDD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Google Shape;1625;p63">
                  <a:extLst>
                    <a:ext uri="{FF2B5EF4-FFF2-40B4-BE49-F238E27FC236}">
                      <a16:creationId xmlns:a16="http://schemas.microsoft.com/office/drawing/2014/main" id="{99E2DF87-8F3B-08F4-B1B5-B23BBFA81D16}"/>
                    </a:ext>
                  </a:extLst>
                </p:cNvPr>
                <p:cNvSpPr/>
                <p:nvPr/>
              </p:nvSpPr>
              <p:spPr>
                <a:xfrm>
                  <a:off x="8555725" y="3733725"/>
                  <a:ext cx="346500" cy="351300"/>
                </a:xfrm>
                <a:prstGeom prst="chevron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rgbClr val="DBDDD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4AF29CD-786F-34A9-CBE8-DD6D1368EFF4}"/>
                  </a:ext>
                </a:extLst>
              </p:cNvPr>
              <p:cNvSpPr txBox="1"/>
              <p:nvPr/>
            </p:nvSpPr>
            <p:spPr>
              <a:xfrm>
                <a:off x="1280072" y="3208689"/>
                <a:ext cx="1173655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Étape 2</a:t>
                </a:r>
              </a:p>
            </p:txBody>
          </p:sp>
        </p:grpSp>
        <p:pic>
          <p:nvPicPr>
            <p:cNvPr id="25" name="Image 25" descr="Une image contenant logo&#10;&#10;Description générée automatiquement">
              <a:extLst>
                <a:ext uri="{FF2B5EF4-FFF2-40B4-BE49-F238E27FC236}">
                  <a16:creationId xmlns:a16="http://schemas.microsoft.com/office/drawing/2014/main" id="{5251CE38-F3BC-BBD0-10E7-59766626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41657" y="3153244"/>
              <a:ext cx="2743200" cy="495910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BDC5600-9DB8-0261-47D2-9A931B9646D2}"/>
                </a:ext>
              </a:extLst>
            </p:cNvPr>
            <p:cNvSpPr txBox="1"/>
            <p:nvPr/>
          </p:nvSpPr>
          <p:spPr>
            <a:xfrm>
              <a:off x="4642068" y="3069284"/>
              <a:ext cx="3555999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fr-FR" dirty="0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L'</a:t>
              </a:r>
              <a:r>
                <a:rPr lang="fr-FR" dirty="0" err="1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apprenant.e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 configure son compte Open Badge </a:t>
              </a: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Calibri"/>
                  <a:cs typeface="Calibri"/>
                </a:rPr>
                <a:t>Passport</a:t>
              </a:r>
              <a:r>
                <a:rPr lang="fr-FR" dirty="0">
                  <a:solidFill>
                    <a:schemeClr val="bg1"/>
                  </a:solidFill>
                  <a:latin typeface="Rajdhani" panose="02000000000000000000"/>
                  <a:ea typeface="Calibri"/>
                  <a:cs typeface="Calibri"/>
                </a:rPr>
                <a:t> dans Moodle</a:t>
              </a:r>
              <a:endParaRPr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jdhani" panose="02000000000000000000"/>
                <a:cs typeface="Calibri" panose="020F0502020204030204"/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C22CF63-8B19-4E6B-B853-3F0FA75CB68F}"/>
              </a:ext>
            </a:extLst>
          </p:cNvPr>
          <p:cNvGrpSpPr/>
          <p:nvPr/>
        </p:nvGrpSpPr>
        <p:grpSpPr>
          <a:xfrm>
            <a:off x="1020581" y="3800737"/>
            <a:ext cx="10264276" cy="723807"/>
            <a:chOff x="1020581" y="4332464"/>
            <a:chExt cx="10264276" cy="723807"/>
          </a:xfrm>
        </p:grpSpPr>
        <p:pic>
          <p:nvPicPr>
            <p:cNvPr id="27" name="Image 2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B168CD7D-4E91-4AAD-5F17-3D69C61C2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41657" y="4332464"/>
              <a:ext cx="2743200" cy="673121"/>
            </a:xfrm>
            <a:prstGeom prst="rect">
              <a:avLst/>
            </a:prstGeom>
          </p:spPr>
        </p:pic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5E3666FD-436D-4444-8353-7F15C1D5085D}"/>
                </a:ext>
              </a:extLst>
            </p:cNvPr>
            <p:cNvGrpSpPr/>
            <p:nvPr/>
          </p:nvGrpSpPr>
          <p:grpSpPr>
            <a:xfrm>
              <a:off x="1020581" y="4409940"/>
              <a:ext cx="7380957" cy="646331"/>
              <a:chOff x="1020581" y="4409940"/>
              <a:chExt cx="7380957" cy="646331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88450A60-E1DA-4E7A-994A-50E467F499E5}"/>
                  </a:ext>
                </a:extLst>
              </p:cNvPr>
              <p:cNvGrpSpPr/>
              <p:nvPr/>
            </p:nvGrpSpPr>
            <p:grpSpPr>
              <a:xfrm>
                <a:off x="1020581" y="4436079"/>
                <a:ext cx="3389512" cy="490052"/>
                <a:chOff x="1020581" y="4627212"/>
                <a:chExt cx="3389512" cy="490052"/>
              </a:xfrm>
            </p:grpSpPr>
            <p:grpSp>
              <p:nvGrpSpPr>
                <p:cNvPr id="11" name="Google Shape;1621;p63">
                  <a:extLst>
                    <a:ext uri="{FF2B5EF4-FFF2-40B4-BE49-F238E27FC236}">
                      <a16:creationId xmlns:a16="http://schemas.microsoft.com/office/drawing/2014/main" id="{7EF77D2D-E83C-33A6-1897-C8493F0B8D2B}"/>
                    </a:ext>
                  </a:extLst>
                </p:cNvPr>
                <p:cNvGrpSpPr/>
                <p:nvPr/>
              </p:nvGrpSpPr>
              <p:grpSpPr>
                <a:xfrm>
                  <a:off x="1020581" y="4627212"/>
                  <a:ext cx="3389512" cy="490052"/>
                  <a:chOff x="6336019" y="3733725"/>
                  <a:chExt cx="2566206" cy="351310"/>
                </a:xfrm>
              </p:grpSpPr>
              <p:sp>
                <p:nvSpPr>
                  <p:cNvPr id="12" name="Google Shape;1622;p63">
                    <a:extLst>
                      <a:ext uri="{FF2B5EF4-FFF2-40B4-BE49-F238E27FC236}">
                        <a16:creationId xmlns:a16="http://schemas.microsoft.com/office/drawing/2014/main" id="{243070DA-05B6-C641-93B0-E7D5D06D0103}"/>
                      </a:ext>
                    </a:extLst>
                  </p:cNvPr>
                  <p:cNvSpPr/>
                  <p:nvPr/>
                </p:nvSpPr>
                <p:spPr>
                  <a:xfrm>
                    <a:off x="6336019" y="3733735"/>
                    <a:ext cx="1881300" cy="351300"/>
                  </a:xfrm>
                  <a:prstGeom prst="homePlate">
                    <a:avLst>
                      <a:gd name="adj" fmla="val 50000"/>
                    </a:avLst>
                  </a:prstGeom>
                  <a:noFill/>
                  <a:ln w="9525" cap="flat" cmpd="sng">
                    <a:solidFill>
                      <a:srgbClr val="DBDDD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Google Shape;1623;p63">
                    <a:extLst>
                      <a:ext uri="{FF2B5EF4-FFF2-40B4-BE49-F238E27FC236}">
                        <a16:creationId xmlns:a16="http://schemas.microsoft.com/office/drawing/2014/main" id="{99A03B11-34BB-99C2-FEC5-C317ACB2A158}"/>
                      </a:ext>
                    </a:extLst>
                  </p:cNvPr>
                  <p:cNvSpPr/>
                  <p:nvPr/>
                </p:nvSpPr>
                <p:spPr>
                  <a:xfrm>
                    <a:off x="8098525" y="3733725"/>
                    <a:ext cx="346500" cy="351300"/>
                  </a:xfrm>
                  <a:prstGeom prst="chevron">
                    <a:avLst>
                      <a:gd name="adj" fmla="val 50000"/>
                    </a:avLst>
                  </a:prstGeom>
                  <a:noFill/>
                  <a:ln w="9525" cap="flat" cmpd="sng">
                    <a:solidFill>
                      <a:srgbClr val="DBDDD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Google Shape;1624;p63">
                    <a:extLst>
                      <a:ext uri="{FF2B5EF4-FFF2-40B4-BE49-F238E27FC236}">
                        <a16:creationId xmlns:a16="http://schemas.microsoft.com/office/drawing/2014/main" id="{89CF42F1-452C-C7C9-99E7-AC8CA005147E}"/>
                      </a:ext>
                    </a:extLst>
                  </p:cNvPr>
                  <p:cNvSpPr/>
                  <p:nvPr/>
                </p:nvSpPr>
                <p:spPr>
                  <a:xfrm>
                    <a:off x="8327125" y="3733725"/>
                    <a:ext cx="346500" cy="351300"/>
                  </a:xfrm>
                  <a:prstGeom prst="chevron">
                    <a:avLst>
                      <a:gd name="adj" fmla="val 50000"/>
                    </a:avLst>
                  </a:prstGeom>
                  <a:noFill/>
                  <a:ln w="9525" cap="flat" cmpd="sng">
                    <a:solidFill>
                      <a:srgbClr val="DBDDD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Google Shape;1625;p63">
                    <a:extLst>
                      <a:ext uri="{FF2B5EF4-FFF2-40B4-BE49-F238E27FC236}">
                        <a16:creationId xmlns:a16="http://schemas.microsoft.com/office/drawing/2014/main" id="{D8BC5285-19A0-C611-2A59-1E0744BB4BF5}"/>
                      </a:ext>
                    </a:extLst>
                  </p:cNvPr>
                  <p:cNvSpPr/>
                  <p:nvPr/>
                </p:nvSpPr>
                <p:spPr>
                  <a:xfrm>
                    <a:off x="8555725" y="3733725"/>
                    <a:ext cx="346500" cy="351300"/>
                  </a:xfrm>
                  <a:prstGeom prst="chevron">
                    <a:avLst>
                      <a:gd name="adj" fmla="val 50000"/>
                    </a:avLst>
                  </a:prstGeom>
                  <a:noFill/>
                  <a:ln w="9525" cap="flat" cmpd="sng">
                    <a:solidFill>
                      <a:srgbClr val="DBDDD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0E0634C2-A290-0BD4-BAA8-08CEABE55D5A}"/>
                    </a:ext>
                  </a:extLst>
                </p:cNvPr>
                <p:cNvSpPr txBox="1"/>
                <p:nvPr/>
              </p:nvSpPr>
              <p:spPr>
                <a:xfrm>
                  <a:off x="1280072" y="4671950"/>
                  <a:ext cx="1173655" cy="400110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ajdhani" panose="02000000000000000000"/>
                      <a:ea typeface="Calibri"/>
                      <a:cs typeface="Calibri"/>
                    </a:rPr>
                    <a:t>Étape 3</a:t>
                  </a:r>
                </a:p>
              </p:txBody>
            </p:sp>
          </p:grp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648AE1F3-0D1B-B57A-C666-F04BF4DB3594}"/>
                  </a:ext>
                </a:extLst>
              </p:cNvPr>
              <p:cNvSpPr txBox="1"/>
              <p:nvPr/>
            </p:nvSpPr>
            <p:spPr>
              <a:xfrm>
                <a:off x="4642068" y="4409940"/>
                <a:ext cx="3759470" cy="6463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L'</a:t>
                </a:r>
                <a:r>
                  <a:rPr kumimoji="0" lang="fr-FR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enseignant</a:t>
                </a:r>
                <a:r>
                  <a:rPr lang="fr-FR" dirty="0" err="1">
                    <a:solidFill>
                      <a:schemeClr val="bg1"/>
                    </a:solidFill>
                    <a:latin typeface="Rajdhani" panose="02000000000000000000"/>
                    <a:ea typeface="Calibri"/>
                    <a:cs typeface="Calibri"/>
                  </a:rPr>
                  <a:t>.e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 ajoute la méthode d'inscription </a:t>
                </a:r>
                <a:r>
                  <a:rPr lang="fr-FR" dirty="0" err="1">
                    <a:solidFill>
                      <a:schemeClr val="bg1"/>
                    </a:solidFill>
                    <a:latin typeface="Rajdhani" panose="02000000000000000000"/>
                    <a:ea typeface="Calibri"/>
                    <a:cs typeface="Calibri"/>
                  </a:rPr>
                  <a:t>iBob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 à un cours</a:t>
                </a:r>
                <a:endParaRPr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cs typeface="Calibri"/>
                </a:endParaRPr>
              </a:p>
            </p:txBody>
          </p:sp>
        </p:grp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FAB6D6F8-134C-45AC-866E-993B74E1906F}"/>
              </a:ext>
            </a:extLst>
          </p:cNvPr>
          <p:cNvGrpSpPr/>
          <p:nvPr/>
        </p:nvGrpSpPr>
        <p:grpSpPr>
          <a:xfrm>
            <a:off x="1020581" y="4948684"/>
            <a:ext cx="10943197" cy="1474207"/>
            <a:chOff x="1020581" y="5336647"/>
            <a:chExt cx="10943197" cy="1474207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45577FD6-CA4A-474E-AF75-2DD653145153}"/>
                </a:ext>
              </a:extLst>
            </p:cNvPr>
            <p:cNvGrpSpPr/>
            <p:nvPr/>
          </p:nvGrpSpPr>
          <p:grpSpPr>
            <a:xfrm>
              <a:off x="1020581" y="5737945"/>
              <a:ext cx="7380957" cy="646331"/>
              <a:chOff x="1020581" y="5737945"/>
              <a:chExt cx="7380957" cy="646331"/>
            </a:xfrm>
          </p:grpSpPr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48AE1F3-0D1B-B57A-C666-F04BF4DB3594}"/>
                  </a:ext>
                </a:extLst>
              </p:cNvPr>
              <p:cNvSpPr txBox="1"/>
              <p:nvPr/>
            </p:nvSpPr>
            <p:spPr>
              <a:xfrm>
                <a:off x="4642068" y="5737945"/>
                <a:ext cx="3759470" cy="6463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L’</a:t>
                </a:r>
                <a:r>
                  <a:rPr kumimoji="0" lang="fr-FR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étudiant</a:t>
                </a:r>
                <a:r>
                  <a:rPr lang="fr-FR" dirty="0" err="1">
                    <a:solidFill>
                      <a:schemeClr val="bg1"/>
                    </a:solidFill>
                    <a:latin typeface="Rajdhani" panose="02000000000000000000"/>
                    <a:ea typeface="Calibri"/>
                    <a:cs typeface="Calibri"/>
                  </a:rPr>
                  <a:t>.e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 est </a:t>
                </a:r>
                <a:r>
                  <a:rPr kumimoji="0" lang="fr-FR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informé</a:t>
                </a:r>
                <a:r>
                  <a:rPr lang="fr-FR" dirty="0" err="1">
                    <a:solidFill>
                      <a:schemeClr val="bg1"/>
                    </a:solidFill>
                    <a:latin typeface="Rajdhani" panose="02000000000000000000"/>
                    <a:ea typeface="Calibri"/>
                    <a:cs typeface="Calibri"/>
                  </a:rPr>
                  <a:t>.e</a:t>
                </a:r>
                <a:r>
                  <a:rPr kumimoji="0" lang="fr-FR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 </a:t>
                </a:r>
                <a:r>
                  <a:rPr lang="fr-FR" dirty="0">
                    <a:solidFill>
                      <a:schemeClr val="bg1"/>
                    </a:solidFill>
                    <a:latin typeface="Rajdhani" panose="02000000000000000000"/>
                    <a:ea typeface="Calibri"/>
                    <a:cs typeface="Calibri"/>
                  </a:rPr>
                  <a:t>qu’iel</a:t>
                </a:r>
                <a:r>
                  <a:rPr kumimoji="0" lang="fr-FR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 peut s’inscrire à</a:t>
                </a:r>
                <a:r>
                  <a:rPr lang="fr-FR" dirty="0">
                    <a:solidFill>
                      <a:schemeClr val="bg1"/>
                    </a:solidFill>
                    <a:latin typeface="Rajdhani" panose="02000000000000000000"/>
                    <a:ea typeface="Calibri"/>
                    <a:cs typeface="Calibri"/>
                  </a:rPr>
                  <a:t> ce</a:t>
                </a:r>
                <a:r>
                  <a:rPr kumimoji="0" lang="fr-FR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 </a:t>
                </a:r>
                <a:r>
                  <a:rPr lang="fr-FR" dirty="0">
                    <a:solidFill>
                      <a:schemeClr val="bg1"/>
                    </a:solidFill>
                    <a:latin typeface="Rajdhani" panose="02000000000000000000"/>
                    <a:ea typeface="Calibri"/>
                    <a:cs typeface="Calibri"/>
                  </a:rPr>
                  <a:t>nouveau</a:t>
                </a:r>
                <a:r>
                  <a:rPr kumimoji="0" lang="fr-FR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ajdhani" panose="02000000000000000000"/>
                    <a:ea typeface="Calibri"/>
                    <a:cs typeface="Calibri"/>
                  </a:rPr>
                  <a:t> cours</a:t>
                </a:r>
                <a:endParaRPr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cs typeface="Calibri"/>
                </a:endParaRPr>
              </a:p>
            </p:txBody>
          </p:sp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D75BE3BB-6FC9-42ED-BCD3-1B49F9A63ACA}"/>
                  </a:ext>
                </a:extLst>
              </p:cNvPr>
              <p:cNvGrpSpPr/>
              <p:nvPr/>
            </p:nvGrpSpPr>
            <p:grpSpPr>
              <a:xfrm>
                <a:off x="1020581" y="5840581"/>
                <a:ext cx="3389512" cy="490052"/>
                <a:chOff x="1020581" y="6086326"/>
                <a:chExt cx="3389512" cy="490052"/>
              </a:xfrm>
            </p:grpSpPr>
            <p:grpSp>
              <p:nvGrpSpPr>
                <p:cNvPr id="31" name="Google Shape;1621;p63">
                  <a:extLst>
                    <a:ext uri="{FF2B5EF4-FFF2-40B4-BE49-F238E27FC236}">
                      <a16:creationId xmlns:a16="http://schemas.microsoft.com/office/drawing/2014/main" id="{7EF77D2D-E83C-33A6-1897-C8493F0B8D2B}"/>
                    </a:ext>
                  </a:extLst>
                </p:cNvPr>
                <p:cNvGrpSpPr/>
                <p:nvPr/>
              </p:nvGrpSpPr>
              <p:grpSpPr>
                <a:xfrm>
                  <a:off x="1020581" y="6086326"/>
                  <a:ext cx="3389512" cy="490052"/>
                  <a:chOff x="6336019" y="3733725"/>
                  <a:chExt cx="2566206" cy="351310"/>
                </a:xfrm>
              </p:grpSpPr>
              <p:sp>
                <p:nvSpPr>
                  <p:cNvPr id="32" name="Google Shape;1622;p63">
                    <a:extLst>
                      <a:ext uri="{FF2B5EF4-FFF2-40B4-BE49-F238E27FC236}">
                        <a16:creationId xmlns:a16="http://schemas.microsoft.com/office/drawing/2014/main" id="{243070DA-05B6-C641-93B0-E7D5D06D0103}"/>
                      </a:ext>
                    </a:extLst>
                  </p:cNvPr>
                  <p:cNvSpPr/>
                  <p:nvPr/>
                </p:nvSpPr>
                <p:spPr>
                  <a:xfrm>
                    <a:off x="6336019" y="3733735"/>
                    <a:ext cx="1881300" cy="351300"/>
                  </a:xfrm>
                  <a:prstGeom prst="homePlate">
                    <a:avLst>
                      <a:gd name="adj" fmla="val 50000"/>
                    </a:avLst>
                  </a:prstGeom>
                  <a:noFill/>
                  <a:ln w="9525" cap="flat" cmpd="sng">
                    <a:solidFill>
                      <a:srgbClr val="DBDDD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Google Shape;1623;p63">
                    <a:extLst>
                      <a:ext uri="{FF2B5EF4-FFF2-40B4-BE49-F238E27FC236}">
                        <a16:creationId xmlns:a16="http://schemas.microsoft.com/office/drawing/2014/main" id="{99A03B11-34BB-99C2-FEC5-C317ACB2A158}"/>
                      </a:ext>
                    </a:extLst>
                  </p:cNvPr>
                  <p:cNvSpPr/>
                  <p:nvPr/>
                </p:nvSpPr>
                <p:spPr>
                  <a:xfrm>
                    <a:off x="8098525" y="3733725"/>
                    <a:ext cx="346500" cy="351300"/>
                  </a:xfrm>
                  <a:prstGeom prst="chevron">
                    <a:avLst>
                      <a:gd name="adj" fmla="val 50000"/>
                    </a:avLst>
                  </a:prstGeom>
                  <a:noFill/>
                  <a:ln w="9525" cap="flat" cmpd="sng">
                    <a:solidFill>
                      <a:srgbClr val="DBDDD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Google Shape;1624;p63">
                    <a:extLst>
                      <a:ext uri="{FF2B5EF4-FFF2-40B4-BE49-F238E27FC236}">
                        <a16:creationId xmlns:a16="http://schemas.microsoft.com/office/drawing/2014/main" id="{89CF42F1-452C-C7C9-99E7-AC8CA005147E}"/>
                      </a:ext>
                    </a:extLst>
                  </p:cNvPr>
                  <p:cNvSpPr/>
                  <p:nvPr/>
                </p:nvSpPr>
                <p:spPr>
                  <a:xfrm>
                    <a:off x="8327125" y="3733725"/>
                    <a:ext cx="346500" cy="351300"/>
                  </a:xfrm>
                  <a:prstGeom prst="chevron">
                    <a:avLst>
                      <a:gd name="adj" fmla="val 50000"/>
                    </a:avLst>
                  </a:prstGeom>
                  <a:noFill/>
                  <a:ln w="9525" cap="flat" cmpd="sng">
                    <a:solidFill>
                      <a:srgbClr val="DBDDD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Google Shape;1625;p63">
                    <a:extLst>
                      <a:ext uri="{FF2B5EF4-FFF2-40B4-BE49-F238E27FC236}">
                        <a16:creationId xmlns:a16="http://schemas.microsoft.com/office/drawing/2014/main" id="{D8BC5285-19A0-C611-2A59-1E0744BB4BF5}"/>
                      </a:ext>
                    </a:extLst>
                  </p:cNvPr>
                  <p:cNvSpPr/>
                  <p:nvPr/>
                </p:nvSpPr>
                <p:spPr>
                  <a:xfrm>
                    <a:off x="8555725" y="3733725"/>
                    <a:ext cx="346500" cy="351300"/>
                  </a:xfrm>
                  <a:prstGeom prst="chevron">
                    <a:avLst>
                      <a:gd name="adj" fmla="val 50000"/>
                    </a:avLst>
                  </a:prstGeom>
                  <a:noFill/>
                  <a:ln w="9525" cap="flat" cmpd="sng">
                    <a:solidFill>
                      <a:srgbClr val="DBDDD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0E0634C2-A290-0BD4-BAA8-08CEABE55D5A}"/>
                    </a:ext>
                  </a:extLst>
                </p:cNvPr>
                <p:cNvSpPr txBox="1"/>
                <p:nvPr/>
              </p:nvSpPr>
              <p:spPr>
                <a:xfrm>
                  <a:off x="1280072" y="6131290"/>
                  <a:ext cx="1173655" cy="400110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ajdhani" panose="02000000000000000000"/>
                      <a:ea typeface="Calibri"/>
                      <a:cs typeface="Calibri"/>
                    </a:rPr>
                    <a:t>Étape 4</a:t>
                  </a:r>
                </a:p>
              </p:txBody>
            </p:sp>
          </p:grpSp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1657" y="5336647"/>
              <a:ext cx="3422121" cy="147420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675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767280"/>
              <a:ext cx="57054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chemeClr val="bg1"/>
                  </a:solidFill>
                  <a:latin typeface="Rajdhani" panose="02000000000000000000"/>
                </a:rPr>
                <a:t>04</a:t>
              </a:r>
              <a:r>
                <a:rPr lang="fr-FR" sz="3200" dirty="0">
                  <a:solidFill>
                    <a:schemeClr val="bg1"/>
                  </a:solidFill>
                  <a:latin typeface="Rajdhani" panose="02000000000000000000"/>
                </a:rPr>
                <a:t> – Mise à disposition</a:t>
              </a:r>
              <a:endParaRPr lang="fr-FR" sz="4000" dirty="0">
                <a:solidFill>
                  <a:schemeClr val="bg1"/>
                </a:solidFill>
                <a:latin typeface="Rajdhani" panose="02000000000000000000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5637786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18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Intervenants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1E4617-CFAB-982D-AA55-63A15F8D6FF9}"/>
              </a:ext>
            </a:extLst>
          </p:cNvPr>
          <p:cNvSpPr txBox="1"/>
          <p:nvPr/>
        </p:nvSpPr>
        <p:spPr>
          <a:xfrm>
            <a:off x="1032051" y="3946998"/>
            <a:ext cx="4113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Rajdhani" panose="02000000000000000000"/>
              </a:rPr>
              <a:t>Frédéric </a:t>
            </a:r>
            <a:r>
              <a:rPr lang="fr-FR" sz="2400" dirty="0" err="1">
                <a:solidFill>
                  <a:schemeClr val="bg1"/>
                </a:solidFill>
                <a:latin typeface="Rajdhani" panose="02000000000000000000"/>
              </a:rPr>
              <a:t>Grebot</a:t>
            </a:r>
            <a:r>
              <a:rPr lang="fr-FR" sz="2400" dirty="0">
                <a:solidFill>
                  <a:schemeClr val="bg1"/>
                </a:solidFill>
                <a:latin typeface="Rajdhani" panose="02000000000000000000"/>
              </a:rPr>
              <a:t> </a:t>
            </a:r>
          </a:p>
          <a:p>
            <a:pPr algn="ctr"/>
            <a:r>
              <a:rPr lang="fr-FR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Ingénieur en développement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Rajdhani" panose="02000000000000000000"/>
              </a:rPr>
              <a:t>frederic.grebot@institut-agro.fr</a:t>
            </a:r>
            <a:endParaRPr lang="fr-FR" sz="1400" i="1" dirty="0">
              <a:solidFill>
                <a:schemeClr val="bg1"/>
              </a:solidFill>
              <a:latin typeface="Rajdhani" panose="0200000000000000000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4AF4AD9-0B8F-BF95-8EF2-76ADB1243627}"/>
              </a:ext>
            </a:extLst>
          </p:cNvPr>
          <p:cNvSpPr txBox="1"/>
          <p:nvPr/>
        </p:nvSpPr>
        <p:spPr>
          <a:xfrm>
            <a:off x="3614581" y="5933045"/>
            <a:ext cx="501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Cnerta</a:t>
            </a:r>
            <a:r>
              <a:rPr lang="en-US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-Web – </a:t>
            </a:r>
            <a:r>
              <a:rPr lang="en-US" sz="2400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L’Institut</a:t>
            </a:r>
            <a:r>
              <a:rPr lang="en-US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Agro Dijon</a:t>
            </a:r>
            <a:endParaRPr lang="fr-FR" sz="24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sp>
        <p:nvSpPr>
          <p:cNvPr id="8" name="Ellipse 7" descr="La visioconférence en rond">
            <a:extLst>
              <a:ext uri="{FF2B5EF4-FFF2-40B4-BE49-F238E27FC236}">
                <a16:creationId xmlns:a16="http://schemas.microsoft.com/office/drawing/2014/main" id="{1F93B670-C7B3-2156-3F8F-C6179228F924}"/>
              </a:ext>
            </a:extLst>
          </p:cNvPr>
          <p:cNvSpPr/>
          <p:nvPr/>
        </p:nvSpPr>
        <p:spPr>
          <a:xfrm>
            <a:off x="2046488" y="1603160"/>
            <a:ext cx="2113189" cy="2113189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rgbClr val="DB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4DA45CF-190B-0301-F9C7-2D35CBA180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51E4617-CFAB-982D-AA55-63A15F8D6FF9}"/>
              </a:ext>
            </a:extLst>
          </p:cNvPr>
          <p:cNvSpPr txBox="1"/>
          <p:nvPr/>
        </p:nvSpPr>
        <p:spPr>
          <a:xfrm>
            <a:off x="7096147" y="3946998"/>
            <a:ext cx="4113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Rajdhani" panose="02000000000000000000"/>
              </a:rPr>
              <a:t>Nathalie De Filippo </a:t>
            </a:r>
          </a:p>
          <a:p>
            <a:pPr algn="ctr"/>
            <a:r>
              <a:rPr lang="fr-FR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Chef de projets Web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Rajdhani" panose="02000000000000000000"/>
              </a:rPr>
              <a:t>nathalie.de-filippo@institut-agro.fr</a:t>
            </a:r>
          </a:p>
        </p:txBody>
      </p:sp>
      <p:sp>
        <p:nvSpPr>
          <p:cNvPr id="16" name="Ellipse 15" descr="La visioconférence en rond">
            <a:extLst>
              <a:ext uri="{FF2B5EF4-FFF2-40B4-BE49-F238E27FC236}">
                <a16:creationId xmlns:a16="http://schemas.microsoft.com/office/drawing/2014/main" id="{1F93B670-C7B3-2156-3F8F-C6179228F924}"/>
              </a:ext>
            </a:extLst>
          </p:cNvPr>
          <p:cNvSpPr/>
          <p:nvPr/>
        </p:nvSpPr>
        <p:spPr>
          <a:xfrm>
            <a:off x="8096296" y="1603160"/>
            <a:ext cx="2113189" cy="2113189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19050">
            <a:solidFill>
              <a:srgbClr val="DB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60993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Rajdhani" panose="02000000000000000000"/>
              </a:rPr>
              <a:t>Et la suite ?</a:t>
            </a:r>
          </a:p>
        </p:txBody>
      </p:sp>
      <p:sp>
        <p:nvSpPr>
          <p:cNvPr id="2" name="Google Shape;1530;p62">
            <a:extLst>
              <a:ext uri="{FF2B5EF4-FFF2-40B4-BE49-F238E27FC236}">
                <a16:creationId xmlns:a16="http://schemas.microsoft.com/office/drawing/2014/main" id="{83EC220B-9FE3-0EC6-1574-F9D1944C71C8}"/>
              </a:ext>
            </a:extLst>
          </p:cNvPr>
          <p:cNvSpPr txBox="1">
            <a:spLocks/>
          </p:cNvSpPr>
          <p:nvPr/>
        </p:nvSpPr>
        <p:spPr>
          <a:xfrm>
            <a:off x="250914" y="2891906"/>
            <a:ext cx="11626955" cy="4899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Actuellement, interfaçage avec Open Badges </a:t>
            </a:r>
            <a:r>
              <a:rPr lang="fr-FR" sz="2000" dirty="0" err="1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Passport</a:t>
            </a:r>
            <a:r>
              <a:rPr lang="fr-FR" sz="2000" dirty="0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 uniquement.</a:t>
            </a:r>
            <a:endParaRPr lang="fr-FR" sz="2000" dirty="0">
              <a:solidFill>
                <a:srgbClr val="FFFFFF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  <a:sym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br>
              <a:rPr lang="fr-FR" sz="1800" dirty="0">
                <a:latin typeface="Rajdhani" panose="02000000000000000000" pitchFamily="2" charset="0"/>
                <a:ea typeface="Arial"/>
                <a:cs typeface="Rajdhani" panose="02000000000000000000" pitchFamily="2" charset="0"/>
              </a:rPr>
            </a:br>
            <a:endParaRPr lang="fr-FR" sz="1800" dirty="0"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1800" dirty="0">
              <a:solidFill>
                <a:schemeClr val="accent2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2000" dirty="0">
              <a:solidFill>
                <a:srgbClr val="FFFFFF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80EF4E0-DA12-21B8-584E-4B545BE9D0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17" name="Graphique 16" descr="Ampoule et engrenage avec un remplissage uni">
            <a:extLst>
              <a:ext uri="{FF2B5EF4-FFF2-40B4-BE49-F238E27FC236}">
                <a16:creationId xmlns:a16="http://schemas.microsoft.com/office/drawing/2014/main" id="{DFDBE639-0ABB-32D8-DCF9-DF2AA6C7C14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0525" y="1498695"/>
            <a:ext cx="914400" cy="914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2194" y="1378317"/>
            <a:ext cx="1140152" cy="1155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8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Rajdhani" panose="02000000000000000000"/>
              </a:rPr>
              <a:t>Et la suite ?</a:t>
            </a:r>
          </a:p>
        </p:txBody>
      </p:sp>
      <p:sp>
        <p:nvSpPr>
          <p:cNvPr id="2" name="Google Shape;1530;p62">
            <a:extLst>
              <a:ext uri="{FF2B5EF4-FFF2-40B4-BE49-F238E27FC236}">
                <a16:creationId xmlns:a16="http://schemas.microsoft.com/office/drawing/2014/main" id="{83EC220B-9FE3-0EC6-1574-F9D1944C71C8}"/>
              </a:ext>
            </a:extLst>
          </p:cNvPr>
          <p:cNvSpPr txBox="1">
            <a:spLocks/>
          </p:cNvSpPr>
          <p:nvPr/>
        </p:nvSpPr>
        <p:spPr>
          <a:xfrm>
            <a:off x="250914" y="2891906"/>
            <a:ext cx="11626955" cy="4899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Actuellement, interfaçage avec Open Badges </a:t>
            </a:r>
            <a:r>
              <a:rPr lang="fr-FR" sz="2000" dirty="0" err="1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Passport</a:t>
            </a:r>
            <a:r>
              <a:rPr lang="fr-FR" sz="2000" dirty="0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 uniquement.</a:t>
            </a:r>
            <a:endParaRPr lang="fr-FR" sz="2000" dirty="0">
              <a:solidFill>
                <a:srgbClr val="FFFFFF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  <a:sym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br>
              <a:rPr lang="fr-FR" sz="1800" dirty="0">
                <a:latin typeface="Rajdhani" panose="02000000000000000000" pitchFamily="2" charset="0"/>
                <a:ea typeface="Arial"/>
                <a:cs typeface="Rajdhani" panose="02000000000000000000" pitchFamily="2" charset="0"/>
              </a:rPr>
            </a:br>
            <a:endParaRPr lang="fr-FR" sz="1800" dirty="0"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1800" dirty="0">
                <a:solidFill>
                  <a:schemeClr val="accent2"/>
                </a:solidFill>
                <a:latin typeface="Rajdhani"/>
                <a:ea typeface="Arial"/>
                <a:cs typeface="Rajdhani" panose="02000000000000000000" pitchFamily="2" charset="0"/>
              </a:rPr>
              <a:t>Évolutions</a:t>
            </a:r>
            <a:endParaRPr lang="fr-FR" sz="1800" dirty="0">
              <a:solidFill>
                <a:schemeClr val="accent2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2000" dirty="0">
              <a:solidFill>
                <a:srgbClr val="FFFFFF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80EF4E0-DA12-21B8-584E-4B545BE9D0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17" name="Graphique 16" descr="Ampoule et engrenage avec un remplissage uni">
            <a:extLst>
              <a:ext uri="{FF2B5EF4-FFF2-40B4-BE49-F238E27FC236}">
                <a16:creationId xmlns:a16="http://schemas.microsoft.com/office/drawing/2014/main" id="{DFDBE639-0ABB-32D8-DCF9-DF2AA6C7C14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0525" y="1498695"/>
            <a:ext cx="914400" cy="914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2194" y="1378317"/>
            <a:ext cx="1140152" cy="1155155"/>
          </a:xfrm>
          <a:prstGeom prst="rect">
            <a:avLst/>
          </a:prstGeom>
        </p:spPr>
      </p:pic>
      <p:sp>
        <p:nvSpPr>
          <p:cNvPr id="8" name="Google Shape;1614;p63">
            <a:extLst>
              <a:ext uri="{FF2B5EF4-FFF2-40B4-BE49-F238E27FC236}">
                <a16:creationId xmlns:a16="http://schemas.microsoft.com/office/drawing/2014/main" id="{11803E2B-7D4D-7EAA-7779-00D320ADABCD}"/>
              </a:ext>
            </a:extLst>
          </p:cNvPr>
          <p:cNvSpPr/>
          <p:nvPr/>
        </p:nvSpPr>
        <p:spPr>
          <a:xfrm>
            <a:off x="4563341" y="3532909"/>
            <a:ext cx="409152" cy="296499"/>
          </a:xfrm>
          <a:custGeom>
            <a:avLst/>
            <a:gdLst/>
            <a:ahLst/>
            <a:cxnLst/>
            <a:rect l="l" t="t" r="r" b="b"/>
            <a:pathLst>
              <a:path w="2688" h="2688" extrusionOk="0">
                <a:moveTo>
                  <a:pt x="2688" y="1"/>
                </a:moveTo>
                <a:cubicBezTo>
                  <a:pt x="1205" y="1"/>
                  <a:pt x="1" y="1203"/>
                  <a:pt x="1" y="2688"/>
                </a:cubicBezTo>
                <a:lnTo>
                  <a:pt x="379" y="2688"/>
                </a:lnTo>
                <a:cubicBezTo>
                  <a:pt x="379" y="1411"/>
                  <a:pt x="1413" y="379"/>
                  <a:pt x="2688" y="379"/>
                </a:cubicBezTo>
                <a:lnTo>
                  <a:pt x="2688" y="1"/>
                </a:ln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615;p63">
            <a:extLst>
              <a:ext uri="{FF2B5EF4-FFF2-40B4-BE49-F238E27FC236}">
                <a16:creationId xmlns:a16="http://schemas.microsoft.com/office/drawing/2014/main" id="{AB9DAA1F-7B41-96C4-62B6-323062BD212B}"/>
              </a:ext>
            </a:extLst>
          </p:cNvPr>
          <p:cNvSpPr/>
          <p:nvPr/>
        </p:nvSpPr>
        <p:spPr>
          <a:xfrm>
            <a:off x="4673456" y="3642992"/>
            <a:ext cx="511593" cy="372828"/>
          </a:xfrm>
          <a:custGeom>
            <a:avLst/>
            <a:gdLst/>
            <a:ahLst/>
            <a:cxnLst/>
            <a:rect l="l" t="t" r="r" b="b"/>
            <a:pathLst>
              <a:path w="3381" h="3380" extrusionOk="0">
                <a:moveTo>
                  <a:pt x="1690" y="0"/>
                </a:moveTo>
                <a:cubicBezTo>
                  <a:pt x="756" y="0"/>
                  <a:pt x="0" y="756"/>
                  <a:pt x="0" y="1690"/>
                </a:cubicBezTo>
                <a:cubicBezTo>
                  <a:pt x="0" y="2623"/>
                  <a:pt x="756" y="3379"/>
                  <a:pt x="1690" y="3379"/>
                </a:cubicBezTo>
                <a:cubicBezTo>
                  <a:pt x="2623" y="3379"/>
                  <a:pt x="3381" y="2623"/>
                  <a:pt x="3381" y="1690"/>
                </a:cubicBezTo>
                <a:cubicBezTo>
                  <a:pt x="3381" y="756"/>
                  <a:pt x="2623" y="0"/>
                  <a:pt x="1690" y="0"/>
                </a:cubicBez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616;p63">
            <a:extLst>
              <a:ext uri="{FF2B5EF4-FFF2-40B4-BE49-F238E27FC236}">
                <a16:creationId xmlns:a16="http://schemas.microsoft.com/office/drawing/2014/main" id="{E85CF8C8-67BD-8777-BEF4-AF6F81B62E3E}"/>
              </a:ext>
            </a:extLst>
          </p:cNvPr>
          <p:cNvSpPr/>
          <p:nvPr/>
        </p:nvSpPr>
        <p:spPr>
          <a:xfrm>
            <a:off x="4860052" y="3639242"/>
            <a:ext cx="2214162" cy="486522"/>
          </a:xfrm>
          <a:custGeom>
            <a:avLst/>
            <a:gdLst/>
            <a:ahLst/>
            <a:cxnLst/>
            <a:rect l="l" t="t" r="r" b="b"/>
            <a:pathLst>
              <a:path w="16511" h="4997" extrusionOk="0">
                <a:moveTo>
                  <a:pt x="4619" y="1"/>
                </a:moveTo>
                <a:cubicBezTo>
                  <a:pt x="3342" y="1"/>
                  <a:pt x="2309" y="1035"/>
                  <a:pt x="2309" y="2310"/>
                </a:cubicBezTo>
                <a:cubicBezTo>
                  <a:pt x="2309" y="3586"/>
                  <a:pt x="1275" y="4619"/>
                  <a:pt x="0" y="4619"/>
                </a:cubicBezTo>
                <a:lnTo>
                  <a:pt x="0" y="4997"/>
                </a:lnTo>
                <a:cubicBezTo>
                  <a:pt x="482" y="4997"/>
                  <a:pt x="958" y="4867"/>
                  <a:pt x="1373" y="4619"/>
                </a:cubicBezTo>
                <a:lnTo>
                  <a:pt x="14185" y="4619"/>
                </a:lnTo>
                <a:cubicBezTo>
                  <a:pt x="15472" y="4619"/>
                  <a:pt x="16510" y="3567"/>
                  <a:pt x="16494" y="2279"/>
                </a:cubicBezTo>
                <a:cubicBezTo>
                  <a:pt x="16478" y="1006"/>
                  <a:pt x="15399" y="1"/>
                  <a:pt x="14126" y="1"/>
                </a:cubicBez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7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Rajdhani" panose="02000000000000000000"/>
              </a:rPr>
              <a:t>Et la suite ?</a:t>
            </a:r>
          </a:p>
        </p:txBody>
      </p:sp>
      <p:sp>
        <p:nvSpPr>
          <p:cNvPr id="2" name="Google Shape;1530;p62">
            <a:extLst>
              <a:ext uri="{FF2B5EF4-FFF2-40B4-BE49-F238E27FC236}">
                <a16:creationId xmlns:a16="http://schemas.microsoft.com/office/drawing/2014/main" id="{83EC220B-9FE3-0EC6-1574-F9D1944C71C8}"/>
              </a:ext>
            </a:extLst>
          </p:cNvPr>
          <p:cNvSpPr txBox="1">
            <a:spLocks/>
          </p:cNvSpPr>
          <p:nvPr/>
        </p:nvSpPr>
        <p:spPr>
          <a:xfrm>
            <a:off x="250914" y="2891906"/>
            <a:ext cx="11626955" cy="4899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Actuellement, interfaçage avec Open Badges </a:t>
            </a:r>
            <a:r>
              <a:rPr lang="fr-FR" sz="2000" dirty="0" err="1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Passport</a:t>
            </a:r>
            <a:r>
              <a:rPr lang="fr-FR" sz="2000" dirty="0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 uniquement.</a:t>
            </a:r>
            <a:endParaRPr lang="fr-FR" sz="2000" dirty="0">
              <a:solidFill>
                <a:srgbClr val="FFFFFF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  <a:sym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br>
              <a:rPr lang="fr-FR" sz="1800" dirty="0">
                <a:latin typeface="Rajdhani" panose="02000000000000000000" pitchFamily="2" charset="0"/>
                <a:ea typeface="Arial"/>
                <a:cs typeface="Rajdhani" panose="02000000000000000000" pitchFamily="2" charset="0"/>
              </a:rPr>
            </a:br>
            <a:endParaRPr lang="fr-FR" sz="1800" dirty="0"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1800" dirty="0">
                <a:solidFill>
                  <a:schemeClr val="accent2"/>
                </a:solidFill>
                <a:latin typeface="Rajdhani"/>
                <a:ea typeface="Arial"/>
                <a:cs typeface="Rajdhani" panose="02000000000000000000" pitchFamily="2" charset="0"/>
              </a:rPr>
              <a:t>Évolutions</a:t>
            </a:r>
            <a:endParaRPr lang="fr-FR" sz="1800" dirty="0">
              <a:solidFill>
                <a:schemeClr val="accent2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2000" dirty="0">
              <a:solidFill>
                <a:srgbClr val="FFFFFF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80EF4E0-DA12-21B8-584E-4B545BE9D0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17" name="Graphique 16" descr="Ampoule et engrenage avec un remplissage uni">
            <a:extLst>
              <a:ext uri="{FF2B5EF4-FFF2-40B4-BE49-F238E27FC236}">
                <a16:creationId xmlns:a16="http://schemas.microsoft.com/office/drawing/2014/main" id="{DFDBE639-0ABB-32D8-DCF9-DF2AA6C7C14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0525" y="1498695"/>
            <a:ext cx="914400" cy="914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2194" y="1378317"/>
            <a:ext cx="1140152" cy="1155155"/>
          </a:xfrm>
          <a:prstGeom prst="rect">
            <a:avLst/>
          </a:prstGeom>
        </p:spPr>
      </p:pic>
      <p:sp>
        <p:nvSpPr>
          <p:cNvPr id="8" name="Google Shape;1614;p63">
            <a:extLst>
              <a:ext uri="{FF2B5EF4-FFF2-40B4-BE49-F238E27FC236}">
                <a16:creationId xmlns:a16="http://schemas.microsoft.com/office/drawing/2014/main" id="{11803E2B-7D4D-7EAA-7779-00D320ADABCD}"/>
              </a:ext>
            </a:extLst>
          </p:cNvPr>
          <p:cNvSpPr/>
          <p:nvPr/>
        </p:nvSpPr>
        <p:spPr>
          <a:xfrm>
            <a:off x="4563341" y="3532909"/>
            <a:ext cx="409152" cy="296499"/>
          </a:xfrm>
          <a:custGeom>
            <a:avLst/>
            <a:gdLst/>
            <a:ahLst/>
            <a:cxnLst/>
            <a:rect l="l" t="t" r="r" b="b"/>
            <a:pathLst>
              <a:path w="2688" h="2688" extrusionOk="0">
                <a:moveTo>
                  <a:pt x="2688" y="1"/>
                </a:moveTo>
                <a:cubicBezTo>
                  <a:pt x="1205" y="1"/>
                  <a:pt x="1" y="1203"/>
                  <a:pt x="1" y="2688"/>
                </a:cubicBezTo>
                <a:lnTo>
                  <a:pt x="379" y="2688"/>
                </a:lnTo>
                <a:cubicBezTo>
                  <a:pt x="379" y="1411"/>
                  <a:pt x="1413" y="379"/>
                  <a:pt x="2688" y="379"/>
                </a:cubicBezTo>
                <a:lnTo>
                  <a:pt x="2688" y="1"/>
                </a:ln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615;p63">
            <a:extLst>
              <a:ext uri="{FF2B5EF4-FFF2-40B4-BE49-F238E27FC236}">
                <a16:creationId xmlns:a16="http://schemas.microsoft.com/office/drawing/2014/main" id="{AB9DAA1F-7B41-96C4-62B6-323062BD212B}"/>
              </a:ext>
            </a:extLst>
          </p:cNvPr>
          <p:cNvSpPr/>
          <p:nvPr/>
        </p:nvSpPr>
        <p:spPr>
          <a:xfrm>
            <a:off x="4673456" y="3642992"/>
            <a:ext cx="511593" cy="372828"/>
          </a:xfrm>
          <a:custGeom>
            <a:avLst/>
            <a:gdLst/>
            <a:ahLst/>
            <a:cxnLst/>
            <a:rect l="l" t="t" r="r" b="b"/>
            <a:pathLst>
              <a:path w="3381" h="3380" extrusionOk="0">
                <a:moveTo>
                  <a:pt x="1690" y="0"/>
                </a:moveTo>
                <a:cubicBezTo>
                  <a:pt x="756" y="0"/>
                  <a:pt x="0" y="756"/>
                  <a:pt x="0" y="1690"/>
                </a:cubicBezTo>
                <a:cubicBezTo>
                  <a:pt x="0" y="2623"/>
                  <a:pt x="756" y="3379"/>
                  <a:pt x="1690" y="3379"/>
                </a:cubicBezTo>
                <a:cubicBezTo>
                  <a:pt x="2623" y="3379"/>
                  <a:pt x="3381" y="2623"/>
                  <a:pt x="3381" y="1690"/>
                </a:cubicBezTo>
                <a:cubicBezTo>
                  <a:pt x="3381" y="756"/>
                  <a:pt x="2623" y="0"/>
                  <a:pt x="1690" y="0"/>
                </a:cubicBez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616;p63">
            <a:extLst>
              <a:ext uri="{FF2B5EF4-FFF2-40B4-BE49-F238E27FC236}">
                <a16:creationId xmlns:a16="http://schemas.microsoft.com/office/drawing/2014/main" id="{E85CF8C8-67BD-8777-BEF4-AF6F81B62E3E}"/>
              </a:ext>
            </a:extLst>
          </p:cNvPr>
          <p:cNvSpPr/>
          <p:nvPr/>
        </p:nvSpPr>
        <p:spPr>
          <a:xfrm>
            <a:off x="4860052" y="3639242"/>
            <a:ext cx="2214162" cy="486522"/>
          </a:xfrm>
          <a:custGeom>
            <a:avLst/>
            <a:gdLst/>
            <a:ahLst/>
            <a:cxnLst/>
            <a:rect l="l" t="t" r="r" b="b"/>
            <a:pathLst>
              <a:path w="16511" h="4997" extrusionOk="0">
                <a:moveTo>
                  <a:pt x="4619" y="1"/>
                </a:moveTo>
                <a:cubicBezTo>
                  <a:pt x="3342" y="1"/>
                  <a:pt x="2309" y="1035"/>
                  <a:pt x="2309" y="2310"/>
                </a:cubicBezTo>
                <a:cubicBezTo>
                  <a:pt x="2309" y="3586"/>
                  <a:pt x="1275" y="4619"/>
                  <a:pt x="0" y="4619"/>
                </a:cubicBezTo>
                <a:lnTo>
                  <a:pt x="0" y="4997"/>
                </a:lnTo>
                <a:cubicBezTo>
                  <a:pt x="482" y="4997"/>
                  <a:pt x="958" y="4867"/>
                  <a:pt x="1373" y="4619"/>
                </a:cubicBezTo>
                <a:lnTo>
                  <a:pt x="14185" y="4619"/>
                </a:lnTo>
                <a:cubicBezTo>
                  <a:pt x="15472" y="4619"/>
                  <a:pt x="16510" y="3567"/>
                  <a:pt x="16494" y="2279"/>
                </a:cubicBezTo>
                <a:cubicBezTo>
                  <a:pt x="16478" y="1006"/>
                  <a:pt x="15399" y="1"/>
                  <a:pt x="14126" y="1"/>
                </a:cubicBez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16;p63">
            <a:extLst>
              <a:ext uri="{FF2B5EF4-FFF2-40B4-BE49-F238E27FC236}">
                <a16:creationId xmlns:a16="http://schemas.microsoft.com/office/drawing/2014/main" id="{513E787C-4CB9-9D93-B189-0EF10F61A3E1}"/>
              </a:ext>
            </a:extLst>
          </p:cNvPr>
          <p:cNvSpPr/>
          <p:nvPr/>
        </p:nvSpPr>
        <p:spPr>
          <a:xfrm>
            <a:off x="2060864" y="4468524"/>
            <a:ext cx="109536" cy="156430"/>
          </a:xfrm>
          <a:custGeom>
            <a:avLst/>
            <a:gdLst/>
            <a:ahLst/>
            <a:cxnLst/>
            <a:rect l="l" t="t" r="r" b="b"/>
            <a:pathLst>
              <a:path w="794" h="1134" extrusionOk="0">
                <a:moveTo>
                  <a:pt x="224" y="1"/>
                </a:moveTo>
                <a:lnTo>
                  <a:pt x="0" y="224"/>
                </a:lnTo>
                <a:lnTo>
                  <a:pt x="346" y="563"/>
                </a:lnTo>
                <a:lnTo>
                  <a:pt x="0" y="909"/>
                </a:lnTo>
                <a:lnTo>
                  <a:pt x="224" y="1133"/>
                </a:lnTo>
                <a:lnTo>
                  <a:pt x="794" y="563"/>
                </a:lnTo>
                <a:lnTo>
                  <a:pt x="224" y="1"/>
                </a:lnTo>
                <a:close/>
              </a:path>
            </a:pathLst>
          </a:custGeom>
          <a:solidFill>
            <a:srgbClr val="EEF1F8"/>
          </a:solidFill>
          <a:ln>
            <a:solidFill>
              <a:srgbClr val="DBDDD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8900ED-B339-C15B-09E6-DCCF2A7930AF}"/>
              </a:ext>
            </a:extLst>
          </p:cNvPr>
          <p:cNvSpPr txBox="1"/>
          <p:nvPr/>
        </p:nvSpPr>
        <p:spPr>
          <a:xfrm>
            <a:off x="2242704" y="4346863"/>
            <a:ext cx="91093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</a:rPr>
              <a:t>Interfaçage avec </a:t>
            </a:r>
            <a:r>
              <a:rPr lang="fr-FR" sz="2000" dirty="0" err="1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</a:rPr>
              <a:t>Badgr</a:t>
            </a:r>
            <a:r>
              <a:rPr lang="fr-FR" sz="2000" dirty="0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</a:rPr>
              <a:t>, un autre système de badge numérique ;</a:t>
            </a:r>
          </a:p>
          <a:p>
            <a:pPr algn="l"/>
            <a:endParaRPr lang="fr-FR" sz="2000" dirty="0">
              <a:solidFill>
                <a:srgbClr val="FFFFFF"/>
              </a:solidFill>
              <a:latin typeface="Rajdhani"/>
              <a:ea typeface="Arial"/>
              <a:cs typeface="Rajdhani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Rajdhani" panose="02000000000000000000"/>
              </a:rPr>
              <a:t>Et la suite ?</a:t>
            </a:r>
          </a:p>
        </p:txBody>
      </p:sp>
      <p:sp>
        <p:nvSpPr>
          <p:cNvPr id="2" name="Google Shape;1530;p62">
            <a:extLst>
              <a:ext uri="{FF2B5EF4-FFF2-40B4-BE49-F238E27FC236}">
                <a16:creationId xmlns:a16="http://schemas.microsoft.com/office/drawing/2014/main" id="{83EC220B-9FE3-0EC6-1574-F9D1944C71C8}"/>
              </a:ext>
            </a:extLst>
          </p:cNvPr>
          <p:cNvSpPr txBox="1">
            <a:spLocks/>
          </p:cNvSpPr>
          <p:nvPr/>
        </p:nvSpPr>
        <p:spPr>
          <a:xfrm>
            <a:off x="250914" y="2891906"/>
            <a:ext cx="11626955" cy="4899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Actuellement, interfaçage avec Open Badges </a:t>
            </a:r>
            <a:r>
              <a:rPr lang="fr-FR" sz="2000" dirty="0" err="1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Passport</a:t>
            </a:r>
            <a:r>
              <a:rPr lang="fr-FR" sz="2000" dirty="0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 uniquement.</a:t>
            </a:r>
            <a:endParaRPr lang="fr-FR" sz="2000" dirty="0">
              <a:solidFill>
                <a:srgbClr val="FFFFFF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  <a:sym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br>
              <a:rPr lang="fr-FR" sz="1800" dirty="0">
                <a:latin typeface="Rajdhani" panose="02000000000000000000" pitchFamily="2" charset="0"/>
                <a:ea typeface="Arial"/>
                <a:cs typeface="Rajdhani" panose="02000000000000000000" pitchFamily="2" charset="0"/>
              </a:rPr>
            </a:br>
            <a:endParaRPr lang="fr-FR" sz="1800" dirty="0"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1800" dirty="0">
                <a:solidFill>
                  <a:schemeClr val="accent2"/>
                </a:solidFill>
                <a:latin typeface="Rajdhani"/>
                <a:ea typeface="Arial"/>
                <a:cs typeface="Rajdhani" panose="02000000000000000000" pitchFamily="2" charset="0"/>
              </a:rPr>
              <a:t>Évolutions</a:t>
            </a:r>
            <a:endParaRPr lang="fr-FR" sz="1800" dirty="0">
              <a:solidFill>
                <a:schemeClr val="accent2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2000" dirty="0">
              <a:solidFill>
                <a:srgbClr val="FFFFFF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80EF4E0-DA12-21B8-584E-4B545BE9D0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17" name="Graphique 16" descr="Ampoule et engrenage avec un remplissage uni">
            <a:extLst>
              <a:ext uri="{FF2B5EF4-FFF2-40B4-BE49-F238E27FC236}">
                <a16:creationId xmlns:a16="http://schemas.microsoft.com/office/drawing/2014/main" id="{DFDBE639-0ABB-32D8-DCF9-DF2AA6C7C14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0525" y="1498695"/>
            <a:ext cx="914400" cy="914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2194" y="1378317"/>
            <a:ext cx="1140152" cy="1155155"/>
          </a:xfrm>
          <a:prstGeom prst="rect">
            <a:avLst/>
          </a:prstGeom>
        </p:spPr>
      </p:pic>
      <p:sp>
        <p:nvSpPr>
          <p:cNvPr id="8" name="Google Shape;1614;p63">
            <a:extLst>
              <a:ext uri="{FF2B5EF4-FFF2-40B4-BE49-F238E27FC236}">
                <a16:creationId xmlns:a16="http://schemas.microsoft.com/office/drawing/2014/main" id="{11803E2B-7D4D-7EAA-7779-00D320ADABCD}"/>
              </a:ext>
            </a:extLst>
          </p:cNvPr>
          <p:cNvSpPr/>
          <p:nvPr/>
        </p:nvSpPr>
        <p:spPr>
          <a:xfrm>
            <a:off x="4563341" y="3532909"/>
            <a:ext cx="409152" cy="296499"/>
          </a:xfrm>
          <a:custGeom>
            <a:avLst/>
            <a:gdLst/>
            <a:ahLst/>
            <a:cxnLst/>
            <a:rect l="l" t="t" r="r" b="b"/>
            <a:pathLst>
              <a:path w="2688" h="2688" extrusionOk="0">
                <a:moveTo>
                  <a:pt x="2688" y="1"/>
                </a:moveTo>
                <a:cubicBezTo>
                  <a:pt x="1205" y="1"/>
                  <a:pt x="1" y="1203"/>
                  <a:pt x="1" y="2688"/>
                </a:cubicBezTo>
                <a:lnTo>
                  <a:pt x="379" y="2688"/>
                </a:lnTo>
                <a:cubicBezTo>
                  <a:pt x="379" y="1411"/>
                  <a:pt x="1413" y="379"/>
                  <a:pt x="2688" y="379"/>
                </a:cubicBezTo>
                <a:lnTo>
                  <a:pt x="2688" y="1"/>
                </a:ln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615;p63">
            <a:extLst>
              <a:ext uri="{FF2B5EF4-FFF2-40B4-BE49-F238E27FC236}">
                <a16:creationId xmlns:a16="http://schemas.microsoft.com/office/drawing/2014/main" id="{AB9DAA1F-7B41-96C4-62B6-323062BD212B}"/>
              </a:ext>
            </a:extLst>
          </p:cNvPr>
          <p:cNvSpPr/>
          <p:nvPr/>
        </p:nvSpPr>
        <p:spPr>
          <a:xfrm>
            <a:off x="4673456" y="3642992"/>
            <a:ext cx="511593" cy="372828"/>
          </a:xfrm>
          <a:custGeom>
            <a:avLst/>
            <a:gdLst/>
            <a:ahLst/>
            <a:cxnLst/>
            <a:rect l="l" t="t" r="r" b="b"/>
            <a:pathLst>
              <a:path w="3381" h="3380" extrusionOk="0">
                <a:moveTo>
                  <a:pt x="1690" y="0"/>
                </a:moveTo>
                <a:cubicBezTo>
                  <a:pt x="756" y="0"/>
                  <a:pt x="0" y="756"/>
                  <a:pt x="0" y="1690"/>
                </a:cubicBezTo>
                <a:cubicBezTo>
                  <a:pt x="0" y="2623"/>
                  <a:pt x="756" y="3379"/>
                  <a:pt x="1690" y="3379"/>
                </a:cubicBezTo>
                <a:cubicBezTo>
                  <a:pt x="2623" y="3379"/>
                  <a:pt x="3381" y="2623"/>
                  <a:pt x="3381" y="1690"/>
                </a:cubicBezTo>
                <a:cubicBezTo>
                  <a:pt x="3381" y="756"/>
                  <a:pt x="2623" y="0"/>
                  <a:pt x="1690" y="0"/>
                </a:cubicBez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616;p63">
            <a:extLst>
              <a:ext uri="{FF2B5EF4-FFF2-40B4-BE49-F238E27FC236}">
                <a16:creationId xmlns:a16="http://schemas.microsoft.com/office/drawing/2014/main" id="{E85CF8C8-67BD-8777-BEF4-AF6F81B62E3E}"/>
              </a:ext>
            </a:extLst>
          </p:cNvPr>
          <p:cNvSpPr/>
          <p:nvPr/>
        </p:nvSpPr>
        <p:spPr>
          <a:xfrm>
            <a:off x="4860052" y="3639242"/>
            <a:ext cx="2214162" cy="486522"/>
          </a:xfrm>
          <a:custGeom>
            <a:avLst/>
            <a:gdLst/>
            <a:ahLst/>
            <a:cxnLst/>
            <a:rect l="l" t="t" r="r" b="b"/>
            <a:pathLst>
              <a:path w="16511" h="4997" extrusionOk="0">
                <a:moveTo>
                  <a:pt x="4619" y="1"/>
                </a:moveTo>
                <a:cubicBezTo>
                  <a:pt x="3342" y="1"/>
                  <a:pt x="2309" y="1035"/>
                  <a:pt x="2309" y="2310"/>
                </a:cubicBezTo>
                <a:cubicBezTo>
                  <a:pt x="2309" y="3586"/>
                  <a:pt x="1275" y="4619"/>
                  <a:pt x="0" y="4619"/>
                </a:cubicBezTo>
                <a:lnTo>
                  <a:pt x="0" y="4997"/>
                </a:lnTo>
                <a:cubicBezTo>
                  <a:pt x="482" y="4997"/>
                  <a:pt x="958" y="4867"/>
                  <a:pt x="1373" y="4619"/>
                </a:cubicBezTo>
                <a:lnTo>
                  <a:pt x="14185" y="4619"/>
                </a:lnTo>
                <a:cubicBezTo>
                  <a:pt x="15472" y="4619"/>
                  <a:pt x="16510" y="3567"/>
                  <a:pt x="16494" y="2279"/>
                </a:cubicBezTo>
                <a:cubicBezTo>
                  <a:pt x="16478" y="1006"/>
                  <a:pt x="15399" y="1"/>
                  <a:pt x="14126" y="1"/>
                </a:cubicBez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16;p63">
            <a:extLst>
              <a:ext uri="{FF2B5EF4-FFF2-40B4-BE49-F238E27FC236}">
                <a16:creationId xmlns:a16="http://schemas.microsoft.com/office/drawing/2014/main" id="{513E787C-4CB9-9D93-B189-0EF10F61A3E1}"/>
              </a:ext>
            </a:extLst>
          </p:cNvPr>
          <p:cNvSpPr/>
          <p:nvPr/>
        </p:nvSpPr>
        <p:spPr>
          <a:xfrm>
            <a:off x="2060864" y="4468524"/>
            <a:ext cx="109536" cy="156430"/>
          </a:xfrm>
          <a:custGeom>
            <a:avLst/>
            <a:gdLst/>
            <a:ahLst/>
            <a:cxnLst/>
            <a:rect l="l" t="t" r="r" b="b"/>
            <a:pathLst>
              <a:path w="794" h="1134" extrusionOk="0">
                <a:moveTo>
                  <a:pt x="224" y="1"/>
                </a:moveTo>
                <a:lnTo>
                  <a:pt x="0" y="224"/>
                </a:lnTo>
                <a:lnTo>
                  <a:pt x="346" y="563"/>
                </a:lnTo>
                <a:lnTo>
                  <a:pt x="0" y="909"/>
                </a:lnTo>
                <a:lnTo>
                  <a:pt x="224" y="1133"/>
                </a:lnTo>
                <a:lnTo>
                  <a:pt x="794" y="563"/>
                </a:lnTo>
                <a:lnTo>
                  <a:pt x="224" y="1"/>
                </a:lnTo>
                <a:close/>
              </a:path>
            </a:pathLst>
          </a:custGeom>
          <a:solidFill>
            <a:srgbClr val="EEF1F8"/>
          </a:solidFill>
          <a:ln>
            <a:solidFill>
              <a:srgbClr val="DBDDD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8900ED-B339-C15B-09E6-DCCF2A7930AF}"/>
              </a:ext>
            </a:extLst>
          </p:cNvPr>
          <p:cNvSpPr txBox="1"/>
          <p:nvPr/>
        </p:nvSpPr>
        <p:spPr>
          <a:xfrm>
            <a:off x="2242704" y="4346863"/>
            <a:ext cx="91093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  <a:latin typeface="Rajdhani" panose="02000000000000000000"/>
                <a:ea typeface="+mn-lt"/>
                <a:cs typeface="+mn-lt"/>
              </a:rPr>
              <a:t>Interfaçage avec </a:t>
            </a:r>
            <a:r>
              <a:rPr lang="fr-FR" sz="2000" dirty="0" err="1">
                <a:solidFill>
                  <a:srgbClr val="FFFFFF"/>
                </a:solidFill>
                <a:latin typeface="Rajdhani" panose="02000000000000000000"/>
                <a:ea typeface="+mn-lt"/>
                <a:cs typeface="+mn-lt"/>
              </a:rPr>
              <a:t>Badgr</a:t>
            </a:r>
            <a:r>
              <a:rPr lang="fr-FR" sz="2000" dirty="0">
                <a:solidFill>
                  <a:srgbClr val="FFFFFF"/>
                </a:solidFill>
                <a:latin typeface="Rajdhani" panose="02000000000000000000"/>
                <a:ea typeface="+mn-lt"/>
                <a:cs typeface="+mn-lt"/>
              </a:rPr>
              <a:t>, un autre système de badge numérique ;</a:t>
            </a:r>
            <a:endParaRPr lang="fr-FR" sz="2000" dirty="0">
              <a:latin typeface="Rajdhani" panose="02000000000000000000"/>
            </a:endParaRPr>
          </a:p>
          <a:p>
            <a:pPr algn="l"/>
            <a:endParaRPr lang="fr-FR" sz="2000" dirty="0">
              <a:latin typeface="Rajdhani" panose="02000000000000000000"/>
              <a:cs typeface="Calibri"/>
            </a:endParaRPr>
          </a:p>
        </p:txBody>
      </p:sp>
      <p:sp>
        <p:nvSpPr>
          <p:cNvPr id="16" name="Google Shape;1716;p63">
            <a:extLst>
              <a:ext uri="{FF2B5EF4-FFF2-40B4-BE49-F238E27FC236}">
                <a16:creationId xmlns:a16="http://schemas.microsoft.com/office/drawing/2014/main" id="{C76E4AB5-7ED6-352E-9D36-9DAA3D283722}"/>
              </a:ext>
            </a:extLst>
          </p:cNvPr>
          <p:cNvSpPr/>
          <p:nvPr/>
        </p:nvSpPr>
        <p:spPr>
          <a:xfrm>
            <a:off x="2052204" y="4840864"/>
            <a:ext cx="109536" cy="156430"/>
          </a:xfrm>
          <a:custGeom>
            <a:avLst/>
            <a:gdLst/>
            <a:ahLst/>
            <a:cxnLst/>
            <a:rect l="l" t="t" r="r" b="b"/>
            <a:pathLst>
              <a:path w="794" h="1134" extrusionOk="0">
                <a:moveTo>
                  <a:pt x="224" y="1"/>
                </a:moveTo>
                <a:lnTo>
                  <a:pt x="0" y="224"/>
                </a:lnTo>
                <a:lnTo>
                  <a:pt x="346" y="563"/>
                </a:lnTo>
                <a:lnTo>
                  <a:pt x="0" y="909"/>
                </a:lnTo>
                <a:lnTo>
                  <a:pt x="224" y="1133"/>
                </a:lnTo>
                <a:lnTo>
                  <a:pt x="794" y="563"/>
                </a:lnTo>
                <a:lnTo>
                  <a:pt x="224" y="1"/>
                </a:lnTo>
                <a:close/>
              </a:path>
            </a:pathLst>
          </a:custGeom>
          <a:solidFill>
            <a:srgbClr val="EEF1F8"/>
          </a:solidFill>
          <a:ln>
            <a:solidFill>
              <a:srgbClr val="DBDDD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05093F1-745B-612C-33F0-DF6C30A1DB5C}"/>
              </a:ext>
            </a:extLst>
          </p:cNvPr>
          <p:cNvSpPr txBox="1"/>
          <p:nvPr/>
        </p:nvSpPr>
        <p:spPr>
          <a:xfrm>
            <a:off x="2234044" y="4719203"/>
            <a:ext cx="9109362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  <a:latin typeface="Rajdhani" panose="02000000000000000000"/>
                <a:ea typeface="+mn-lt"/>
                <a:cs typeface="+mn-lt"/>
              </a:rPr>
              <a:t>Ajout de configuration du plugin pour rendre visibles ou pas les badges dans le profil Moodle, modifier la fréquence des tâches planifiées...</a:t>
            </a:r>
            <a:endParaRPr lang="fr-FR" dirty="0">
              <a:latin typeface="Rajdhani" panose="02000000000000000000"/>
            </a:endParaRPr>
          </a:p>
          <a:p>
            <a:pPr algn="l"/>
            <a:endParaRPr lang="fr-FR" dirty="0">
              <a:latin typeface="Rajdhani" panose="02000000000000000000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9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Rajdhani" panose="02000000000000000000"/>
              </a:rPr>
              <a:t>Et la suite ?</a:t>
            </a:r>
          </a:p>
        </p:txBody>
      </p:sp>
      <p:sp>
        <p:nvSpPr>
          <p:cNvPr id="2" name="Google Shape;1530;p62">
            <a:extLst>
              <a:ext uri="{FF2B5EF4-FFF2-40B4-BE49-F238E27FC236}">
                <a16:creationId xmlns:a16="http://schemas.microsoft.com/office/drawing/2014/main" id="{83EC220B-9FE3-0EC6-1574-F9D1944C71C8}"/>
              </a:ext>
            </a:extLst>
          </p:cNvPr>
          <p:cNvSpPr txBox="1">
            <a:spLocks/>
          </p:cNvSpPr>
          <p:nvPr/>
        </p:nvSpPr>
        <p:spPr>
          <a:xfrm>
            <a:off x="250914" y="2891906"/>
            <a:ext cx="11626955" cy="4899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Actuellement, interfaçage avec Open Badges </a:t>
            </a:r>
            <a:r>
              <a:rPr lang="fr-FR" sz="2000" dirty="0" err="1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Passport</a:t>
            </a:r>
            <a:r>
              <a:rPr lang="fr-FR" sz="2000" dirty="0">
                <a:solidFill>
                  <a:srgbClr val="FFFFFF"/>
                </a:solidFill>
                <a:latin typeface="Rajdhani"/>
                <a:ea typeface="Arial"/>
                <a:cs typeface="Rajdhani" panose="02000000000000000000" pitchFamily="2" charset="0"/>
                <a:sym typeface="Arial"/>
              </a:rPr>
              <a:t> uniquement.</a:t>
            </a:r>
            <a:endParaRPr lang="fr-FR" sz="2000" dirty="0">
              <a:solidFill>
                <a:srgbClr val="FFFFFF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  <a:sym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br>
              <a:rPr lang="fr-FR" sz="1800" dirty="0">
                <a:latin typeface="Rajdhani" panose="02000000000000000000" pitchFamily="2" charset="0"/>
                <a:ea typeface="Arial"/>
                <a:cs typeface="Rajdhani" panose="02000000000000000000" pitchFamily="2" charset="0"/>
              </a:rPr>
            </a:br>
            <a:endParaRPr lang="fr-FR" sz="1800" dirty="0"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1800" dirty="0">
                <a:solidFill>
                  <a:schemeClr val="accent2"/>
                </a:solidFill>
                <a:latin typeface="Rajdhani"/>
                <a:ea typeface="Arial"/>
                <a:cs typeface="Rajdhani" panose="02000000000000000000" pitchFamily="2" charset="0"/>
              </a:rPr>
              <a:t>Évolutions</a:t>
            </a:r>
            <a:endParaRPr lang="fr-FR" sz="1800" dirty="0">
              <a:solidFill>
                <a:schemeClr val="accent2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2000" dirty="0">
              <a:solidFill>
                <a:srgbClr val="FFFFFF"/>
              </a:solidFill>
              <a:latin typeface="Rajdhani" panose="02000000000000000000" pitchFamily="2" charset="0"/>
              <a:ea typeface="Arial"/>
              <a:cs typeface="Rajdhani" panose="02000000000000000000" pitchFamily="2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80EF4E0-DA12-21B8-584E-4B545BE9D0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17" name="Graphique 16" descr="Ampoule et engrenage avec un remplissage uni">
            <a:extLst>
              <a:ext uri="{FF2B5EF4-FFF2-40B4-BE49-F238E27FC236}">
                <a16:creationId xmlns:a16="http://schemas.microsoft.com/office/drawing/2014/main" id="{DFDBE639-0ABB-32D8-DCF9-DF2AA6C7C14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0525" y="1498695"/>
            <a:ext cx="914400" cy="914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2194" y="1378317"/>
            <a:ext cx="1140152" cy="1155155"/>
          </a:xfrm>
          <a:prstGeom prst="rect">
            <a:avLst/>
          </a:prstGeom>
        </p:spPr>
      </p:pic>
      <p:sp>
        <p:nvSpPr>
          <p:cNvPr id="8" name="Google Shape;1614;p63">
            <a:extLst>
              <a:ext uri="{FF2B5EF4-FFF2-40B4-BE49-F238E27FC236}">
                <a16:creationId xmlns:a16="http://schemas.microsoft.com/office/drawing/2014/main" id="{11803E2B-7D4D-7EAA-7779-00D320ADABCD}"/>
              </a:ext>
            </a:extLst>
          </p:cNvPr>
          <p:cNvSpPr/>
          <p:nvPr/>
        </p:nvSpPr>
        <p:spPr>
          <a:xfrm>
            <a:off x="4563341" y="3532909"/>
            <a:ext cx="409152" cy="296499"/>
          </a:xfrm>
          <a:custGeom>
            <a:avLst/>
            <a:gdLst/>
            <a:ahLst/>
            <a:cxnLst/>
            <a:rect l="l" t="t" r="r" b="b"/>
            <a:pathLst>
              <a:path w="2688" h="2688" extrusionOk="0">
                <a:moveTo>
                  <a:pt x="2688" y="1"/>
                </a:moveTo>
                <a:cubicBezTo>
                  <a:pt x="1205" y="1"/>
                  <a:pt x="1" y="1203"/>
                  <a:pt x="1" y="2688"/>
                </a:cubicBezTo>
                <a:lnTo>
                  <a:pt x="379" y="2688"/>
                </a:lnTo>
                <a:cubicBezTo>
                  <a:pt x="379" y="1411"/>
                  <a:pt x="1413" y="379"/>
                  <a:pt x="2688" y="379"/>
                </a:cubicBezTo>
                <a:lnTo>
                  <a:pt x="2688" y="1"/>
                </a:ln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615;p63">
            <a:extLst>
              <a:ext uri="{FF2B5EF4-FFF2-40B4-BE49-F238E27FC236}">
                <a16:creationId xmlns:a16="http://schemas.microsoft.com/office/drawing/2014/main" id="{AB9DAA1F-7B41-96C4-62B6-323062BD212B}"/>
              </a:ext>
            </a:extLst>
          </p:cNvPr>
          <p:cNvSpPr/>
          <p:nvPr/>
        </p:nvSpPr>
        <p:spPr>
          <a:xfrm>
            <a:off x="4673456" y="3642992"/>
            <a:ext cx="511593" cy="372828"/>
          </a:xfrm>
          <a:custGeom>
            <a:avLst/>
            <a:gdLst/>
            <a:ahLst/>
            <a:cxnLst/>
            <a:rect l="l" t="t" r="r" b="b"/>
            <a:pathLst>
              <a:path w="3381" h="3380" extrusionOk="0">
                <a:moveTo>
                  <a:pt x="1690" y="0"/>
                </a:moveTo>
                <a:cubicBezTo>
                  <a:pt x="756" y="0"/>
                  <a:pt x="0" y="756"/>
                  <a:pt x="0" y="1690"/>
                </a:cubicBezTo>
                <a:cubicBezTo>
                  <a:pt x="0" y="2623"/>
                  <a:pt x="756" y="3379"/>
                  <a:pt x="1690" y="3379"/>
                </a:cubicBezTo>
                <a:cubicBezTo>
                  <a:pt x="2623" y="3379"/>
                  <a:pt x="3381" y="2623"/>
                  <a:pt x="3381" y="1690"/>
                </a:cubicBezTo>
                <a:cubicBezTo>
                  <a:pt x="3381" y="756"/>
                  <a:pt x="2623" y="0"/>
                  <a:pt x="1690" y="0"/>
                </a:cubicBez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616;p63">
            <a:extLst>
              <a:ext uri="{FF2B5EF4-FFF2-40B4-BE49-F238E27FC236}">
                <a16:creationId xmlns:a16="http://schemas.microsoft.com/office/drawing/2014/main" id="{E85CF8C8-67BD-8777-BEF4-AF6F81B62E3E}"/>
              </a:ext>
            </a:extLst>
          </p:cNvPr>
          <p:cNvSpPr/>
          <p:nvPr/>
        </p:nvSpPr>
        <p:spPr>
          <a:xfrm>
            <a:off x="4860052" y="3639242"/>
            <a:ext cx="2214162" cy="486522"/>
          </a:xfrm>
          <a:custGeom>
            <a:avLst/>
            <a:gdLst/>
            <a:ahLst/>
            <a:cxnLst/>
            <a:rect l="l" t="t" r="r" b="b"/>
            <a:pathLst>
              <a:path w="16511" h="4997" extrusionOk="0">
                <a:moveTo>
                  <a:pt x="4619" y="1"/>
                </a:moveTo>
                <a:cubicBezTo>
                  <a:pt x="3342" y="1"/>
                  <a:pt x="2309" y="1035"/>
                  <a:pt x="2309" y="2310"/>
                </a:cubicBezTo>
                <a:cubicBezTo>
                  <a:pt x="2309" y="3586"/>
                  <a:pt x="1275" y="4619"/>
                  <a:pt x="0" y="4619"/>
                </a:cubicBezTo>
                <a:lnTo>
                  <a:pt x="0" y="4997"/>
                </a:lnTo>
                <a:cubicBezTo>
                  <a:pt x="482" y="4997"/>
                  <a:pt x="958" y="4867"/>
                  <a:pt x="1373" y="4619"/>
                </a:cubicBezTo>
                <a:lnTo>
                  <a:pt x="14185" y="4619"/>
                </a:lnTo>
                <a:cubicBezTo>
                  <a:pt x="15472" y="4619"/>
                  <a:pt x="16510" y="3567"/>
                  <a:pt x="16494" y="2279"/>
                </a:cubicBezTo>
                <a:cubicBezTo>
                  <a:pt x="16478" y="1006"/>
                  <a:pt x="15399" y="1"/>
                  <a:pt x="14126" y="1"/>
                </a:cubicBezTo>
                <a:close/>
              </a:path>
            </a:pathLst>
          </a:cu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16;p63">
            <a:extLst>
              <a:ext uri="{FF2B5EF4-FFF2-40B4-BE49-F238E27FC236}">
                <a16:creationId xmlns:a16="http://schemas.microsoft.com/office/drawing/2014/main" id="{513E787C-4CB9-9D93-B189-0EF10F61A3E1}"/>
              </a:ext>
            </a:extLst>
          </p:cNvPr>
          <p:cNvSpPr/>
          <p:nvPr/>
        </p:nvSpPr>
        <p:spPr>
          <a:xfrm>
            <a:off x="2060864" y="4468524"/>
            <a:ext cx="109536" cy="156430"/>
          </a:xfrm>
          <a:custGeom>
            <a:avLst/>
            <a:gdLst/>
            <a:ahLst/>
            <a:cxnLst/>
            <a:rect l="l" t="t" r="r" b="b"/>
            <a:pathLst>
              <a:path w="794" h="1134" extrusionOk="0">
                <a:moveTo>
                  <a:pt x="224" y="1"/>
                </a:moveTo>
                <a:lnTo>
                  <a:pt x="0" y="224"/>
                </a:lnTo>
                <a:lnTo>
                  <a:pt x="346" y="563"/>
                </a:lnTo>
                <a:lnTo>
                  <a:pt x="0" y="909"/>
                </a:lnTo>
                <a:lnTo>
                  <a:pt x="224" y="1133"/>
                </a:lnTo>
                <a:lnTo>
                  <a:pt x="794" y="563"/>
                </a:lnTo>
                <a:lnTo>
                  <a:pt x="224" y="1"/>
                </a:lnTo>
                <a:close/>
              </a:path>
            </a:pathLst>
          </a:custGeom>
          <a:solidFill>
            <a:srgbClr val="EEF1F8"/>
          </a:solidFill>
          <a:ln>
            <a:solidFill>
              <a:srgbClr val="DBDDD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8900ED-B339-C15B-09E6-DCCF2A7930AF}"/>
              </a:ext>
            </a:extLst>
          </p:cNvPr>
          <p:cNvSpPr txBox="1"/>
          <p:nvPr/>
        </p:nvSpPr>
        <p:spPr>
          <a:xfrm>
            <a:off x="2242704" y="4346863"/>
            <a:ext cx="91093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  <a:latin typeface="Rajdhani" panose="02000000000000000000"/>
                <a:ea typeface="+mn-lt"/>
                <a:cs typeface="+mn-lt"/>
              </a:rPr>
              <a:t>Interfaçage avec </a:t>
            </a:r>
            <a:r>
              <a:rPr lang="fr-FR" sz="2000" dirty="0" err="1">
                <a:solidFill>
                  <a:srgbClr val="FFFFFF"/>
                </a:solidFill>
                <a:latin typeface="Rajdhani" panose="02000000000000000000"/>
                <a:ea typeface="+mn-lt"/>
                <a:cs typeface="+mn-lt"/>
              </a:rPr>
              <a:t>Badgr</a:t>
            </a:r>
            <a:r>
              <a:rPr lang="fr-FR" sz="2000" dirty="0">
                <a:solidFill>
                  <a:srgbClr val="FFFFFF"/>
                </a:solidFill>
                <a:latin typeface="Rajdhani" panose="02000000000000000000"/>
                <a:ea typeface="+mn-lt"/>
                <a:cs typeface="+mn-lt"/>
              </a:rPr>
              <a:t>, un autre système de badge numérique ;</a:t>
            </a:r>
            <a:endParaRPr lang="fr-FR" sz="2000" dirty="0">
              <a:latin typeface="Rajdhani" panose="02000000000000000000"/>
            </a:endParaRPr>
          </a:p>
          <a:p>
            <a:pPr algn="l"/>
            <a:endParaRPr lang="fr-FR" sz="2000" dirty="0">
              <a:latin typeface="Rajdhani" panose="02000000000000000000"/>
              <a:cs typeface="Calibri"/>
            </a:endParaRPr>
          </a:p>
        </p:txBody>
      </p:sp>
      <p:sp>
        <p:nvSpPr>
          <p:cNvPr id="16" name="Google Shape;1716;p63">
            <a:extLst>
              <a:ext uri="{FF2B5EF4-FFF2-40B4-BE49-F238E27FC236}">
                <a16:creationId xmlns:a16="http://schemas.microsoft.com/office/drawing/2014/main" id="{C76E4AB5-7ED6-352E-9D36-9DAA3D283722}"/>
              </a:ext>
            </a:extLst>
          </p:cNvPr>
          <p:cNvSpPr/>
          <p:nvPr/>
        </p:nvSpPr>
        <p:spPr>
          <a:xfrm>
            <a:off x="2052204" y="4840864"/>
            <a:ext cx="109536" cy="156430"/>
          </a:xfrm>
          <a:custGeom>
            <a:avLst/>
            <a:gdLst/>
            <a:ahLst/>
            <a:cxnLst/>
            <a:rect l="l" t="t" r="r" b="b"/>
            <a:pathLst>
              <a:path w="794" h="1134" extrusionOk="0">
                <a:moveTo>
                  <a:pt x="224" y="1"/>
                </a:moveTo>
                <a:lnTo>
                  <a:pt x="0" y="224"/>
                </a:lnTo>
                <a:lnTo>
                  <a:pt x="346" y="563"/>
                </a:lnTo>
                <a:lnTo>
                  <a:pt x="0" y="909"/>
                </a:lnTo>
                <a:lnTo>
                  <a:pt x="224" y="1133"/>
                </a:lnTo>
                <a:lnTo>
                  <a:pt x="794" y="563"/>
                </a:lnTo>
                <a:lnTo>
                  <a:pt x="224" y="1"/>
                </a:lnTo>
                <a:close/>
              </a:path>
            </a:pathLst>
          </a:custGeom>
          <a:solidFill>
            <a:srgbClr val="EEF1F8"/>
          </a:solidFill>
          <a:ln>
            <a:solidFill>
              <a:srgbClr val="DBDDD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05093F1-745B-612C-33F0-DF6C30A1DB5C}"/>
              </a:ext>
            </a:extLst>
          </p:cNvPr>
          <p:cNvSpPr txBox="1"/>
          <p:nvPr/>
        </p:nvSpPr>
        <p:spPr>
          <a:xfrm>
            <a:off x="2234044" y="4719203"/>
            <a:ext cx="910936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  <a:latin typeface="Rajdhani" panose="02000000000000000000"/>
                <a:ea typeface="+mn-lt"/>
                <a:cs typeface="+mn-lt"/>
              </a:rPr>
              <a:t>Ajout de configuration du plugin pour rendre visibles ou pas les badges dans le profil Moodle, modifier la fréquence des tâches planifiées...</a:t>
            </a:r>
            <a:endParaRPr lang="fr-FR" sz="2000" dirty="0">
              <a:latin typeface="Rajdhani" panose="02000000000000000000"/>
            </a:endParaRPr>
          </a:p>
          <a:p>
            <a:pPr algn="l"/>
            <a:endParaRPr lang="fr-FR" sz="2000" dirty="0">
              <a:latin typeface="Rajdhani" panose="02000000000000000000"/>
              <a:cs typeface="Calibri"/>
            </a:endParaRPr>
          </a:p>
        </p:txBody>
      </p:sp>
      <p:sp>
        <p:nvSpPr>
          <p:cNvPr id="19" name="Google Shape;1716;p63">
            <a:extLst>
              <a:ext uri="{FF2B5EF4-FFF2-40B4-BE49-F238E27FC236}">
                <a16:creationId xmlns:a16="http://schemas.microsoft.com/office/drawing/2014/main" id="{DA430330-8050-B875-9F4F-D70ACF39A452}"/>
              </a:ext>
            </a:extLst>
          </p:cNvPr>
          <p:cNvSpPr/>
          <p:nvPr/>
        </p:nvSpPr>
        <p:spPr>
          <a:xfrm>
            <a:off x="2052204" y="5481637"/>
            <a:ext cx="109536" cy="156430"/>
          </a:xfrm>
          <a:custGeom>
            <a:avLst/>
            <a:gdLst/>
            <a:ahLst/>
            <a:cxnLst/>
            <a:rect l="l" t="t" r="r" b="b"/>
            <a:pathLst>
              <a:path w="794" h="1134" extrusionOk="0">
                <a:moveTo>
                  <a:pt x="224" y="1"/>
                </a:moveTo>
                <a:lnTo>
                  <a:pt x="0" y="224"/>
                </a:lnTo>
                <a:lnTo>
                  <a:pt x="346" y="563"/>
                </a:lnTo>
                <a:lnTo>
                  <a:pt x="0" y="909"/>
                </a:lnTo>
                <a:lnTo>
                  <a:pt x="224" y="1133"/>
                </a:lnTo>
                <a:lnTo>
                  <a:pt x="794" y="563"/>
                </a:lnTo>
                <a:lnTo>
                  <a:pt x="224" y="1"/>
                </a:lnTo>
                <a:close/>
              </a:path>
            </a:pathLst>
          </a:custGeom>
          <a:solidFill>
            <a:srgbClr val="EEF1F8"/>
          </a:solidFill>
          <a:ln>
            <a:solidFill>
              <a:srgbClr val="DBDDD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F442351-3040-49E2-376C-A30D4AE84B00}"/>
              </a:ext>
            </a:extLst>
          </p:cNvPr>
          <p:cNvSpPr txBox="1"/>
          <p:nvPr/>
        </p:nvSpPr>
        <p:spPr>
          <a:xfrm>
            <a:off x="2234044" y="5359976"/>
            <a:ext cx="910936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  <a:latin typeface="Rajdhani" panose="02000000000000000000"/>
                <a:ea typeface="+mn-lt"/>
                <a:cs typeface="+mn-lt"/>
              </a:rPr>
              <a:t>Dépôt sur le repository Moodle en fin d'année.</a:t>
            </a:r>
            <a:endParaRPr lang="fr-FR" sz="2000" dirty="0">
              <a:latin typeface="Rajdhani" panose="02000000000000000000"/>
            </a:endParaRPr>
          </a:p>
          <a:p>
            <a:pPr algn="l"/>
            <a:endParaRPr lang="fr-FR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que 11">
            <a:extLst>
              <a:ext uri="{FF2B5EF4-FFF2-40B4-BE49-F238E27FC236}">
                <a16:creationId xmlns:a16="http://schemas.microsoft.com/office/drawing/2014/main" id="{7738D837-E703-279F-C797-B196BA3A5E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0506" y="2615164"/>
            <a:ext cx="1630497" cy="162767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52538C-8115-7E8C-FE3B-D76EDED48E71}"/>
              </a:ext>
            </a:extLst>
          </p:cNvPr>
          <p:cNvSpPr txBox="1"/>
          <p:nvPr/>
        </p:nvSpPr>
        <p:spPr>
          <a:xfrm>
            <a:off x="2633822" y="2151726"/>
            <a:ext cx="84229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Rajdhani" panose="02000000000000000000"/>
              </a:rPr>
              <a:t>Pour être informé de la sortie du plugin : ibob.cnerta-web.fr</a:t>
            </a:r>
          </a:p>
          <a:p>
            <a:endParaRPr lang="fr-FR" sz="3200" dirty="0">
              <a:solidFill>
                <a:schemeClr val="bg1"/>
              </a:solidFill>
              <a:latin typeface="Rajdhani" panose="02000000000000000000"/>
            </a:endParaRPr>
          </a:p>
          <a:p>
            <a:r>
              <a:rPr lang="fr-FR" sz="3200" dirty="0">
                <a:solidFill>
                  <a:schemeClr val="bg1"/>
                </a:solidFill>
                <a:latin typeface="Rajdhani" panose="02000000000000000000"/>
              </a:rPr>
              <a:t>Pour plus d’informations sur nos solutions :</a:t>
            </a:r>
          </a:p>
          <a:p>
            <a:r>
              <a:rPr lang="fr-FR" sz="3200" dirty="0">
                <a:solidFill>
                  <a:schemeClr val="bg1"/>
                </a:solidFill>
                <a:latin typeface="Rajdhani" panose="02000000000000000000"/>
              </a:rPr>
              <a:t>solutions@cnerta-web.fr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B32C9E-4DDE-4121-9634-C2C5DBCD40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162" y="5467739"/>
            <a:ext cx="2020064" cy="89559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791670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11931" y="3443839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890391"/>
              <a:ext cx="5705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Rajdhani" panose="02000000000000000000"/>
                </a:rPr>
                <a:t>Merci de votre attention.</a:t>
              </a:r>
            </a:p>
            <a:p>
              <a:r>
                <a:rPr lang="fr-FR" sz="3200" dirty="0">
                  <a:solidFill>
                    <a:schemeClr val="bg1"/>
                  </a:solidFill>
                  <a:latin typeface="Rajdhani" panose="02000000000000000000"/>
                </a:rPr>
                <a:t>Des questions ?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4ABAFF0D-6951-BD60-21E7-18DE5D9841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599" y="2613751"/>
            <a:ext cx="5933402" cy="4244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37504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974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7200" b="1" dirty="0"/>
              <a:t>Démonstration PLAN B</a:t>
            </a:r>
          </a:p>
        </p:txBody>
      </p:sp>
    </p:spTree>
    <p:extLst>
      <p:ext uri="{BB962C8B-B14F-4D97-AF65-F5344CB8AC3E}">
        <p14:creationId xmlns:p14="http://schemas.microsoft.com/office/powerpoint/2010/main" val="230985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767280"/>
              <a:ext cx="57054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</a:rPr>
                <a:t>10</a:t>
              </a: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rbitron" panose="02000000000000000000" pitchFamily="2" charset="0"/>
                  <a:ea typeface="+mn-ea"/>
                  <a:cs typeface="+mn-cs"/>
                </a:rPr>
                <a:t> - </a:t>
              </a: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Démonstration</a:t>
              </a:r>
              <a:endPara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5332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Qui sommes-nous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FCCF07-9D85-A571-AED7-15147D519866}"/>
              </a:ext>
            </a:extLst>
          </p:cNvPr>
          <p:cNvSpPr txBox="1"/>
          <p:nvPr/>
        </p:nvSpPr>
        <p:spPr>
          <a:xfrm>
            <a:off x="1311207" y="2005447"/>
            <a:ext cx="4766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 typeface="Marlett" pitchFamily="2" charset="2"/>
              <a:buChar char=""/>
              <a:tabLst/>
              <a:defRPr/>
            </a:pPr>
            <a:r>
              <a:rPr lang="en-US" dirty="0" err="1">
                <a:solidFill>
                  <a:prstClr val="whit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Cnerta</a:t>
            </a:r>
            <a:r>
              <a:rPr lang="en-US" dirty="0">
                <a:solidFill>
                  <a:prstClr val="whit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-Web : </a:t>
            </a:r>
            <a:r>
              <a:rPr lang="en-US" dirty="0" err="1">
                <a:solidFill>
                  <a:prstClr val="whit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équipe</a:t>
            </a:r>
            <a:r>
              <a:rPr lang="en-US" dirty="0">
                <a:solidFill>
                  <a:prstClr val="whit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de 13 </a:t>
            </a:r>
            <a:r>
              <a:rPr lang="en-US" dirty="0" err="1">
                <a:solidFill>
                  <a:prstClr val="whit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personnes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 typeface="Marlett" pitchFamily="2" charset="2"/>
              <a:buChar char="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prstClr val="white"/>
              </a:buClr>
              <a:buSzPct val="70000"/>
              <a:buFont typeface="Marlett" pitchFamily="2" charset="2"/>
              <a:buChar char=""/>
            </a:pPr>
            <a:r>
              <a:rPr lang="fr-FR" dirty="0">
                <a:solidFill>
                  <a:prstClr val="whit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Développement, accompagnement, hébergement de plus de 300 dispositifs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 typeface="Marlett" pitchFamily="2" charset="2"/>
              <a:buChar char="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prstClr val="white"/>
              </a:buClr>
              <a:buSzPct val="70000"/>
              <a:buFont typeface="Marlett" pitchFamily="2" charset="2"/>
              <a:buChar char=""/>
            </a:pPr>
            <a:r>
              <a:rPr lang="fr-FR" dirty="0">
                <a:solidFill>
                  <a:prstClr val="whit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Expertise Moodle depuis plus de 10 ans </a:t>
            </a:r>
          </a:p>
          <a:p>
            <a:pPr>
              <a:buClr>
                <a:prstClr val="white"/>
              </a:buClr>
              <a:buSzPct val="70000"/>
            </a:pP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    et depuis plus de 20 ans sur </a:t>
            </a:r>
            <a:r>
              <a:rPr lang="fr-FR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Typo3</a:t>
            </a: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,  </a:t>
            </a:r>
          </a:p>
          <a:p>
            <a:pPr>
              <a:buClr>
                <a:prstClr val="white"/>
              </a:buClr>
              <a:buSzPct val="70000"/>
            </a:pP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    Wordpress, Symfony...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7AE55FE-BE8B-7791-02C1-08E5B28A6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08" y="1486518"/>
            <a:ext cx="5065835" cy="334618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92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4BDDE9B8-21B7-E326-EBA9-49BD0C67E4D5}"/>
              </a:ext>
            </a:extLst>
          </p:cNvPr>
          <p:cNvSpPr/>
          <p:nvPr/>
        </p:nvSpPr>
        <p:spPr>
          <a:xfrm>
            <a:off x="1" y="1444811"/>
            <a:ext cx="6383339" cy="2701390"/>
          </a:xfrm>
          <a:prstGeom prst="rect">
            <a:avLst/>
          </a:prstGeom>
          <a:solidFill>
            <a:srgbClr val="48A0D9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124F6E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D4FD1B07-F958-A573-3795-9494A56ACDF0}"/>
              </a:ext>
            </a:extLst>
          </p:cNvPr>
          <p:cNvSpPr/>
          <p:nvPr/>
        </p:nvSpPr>
        <p:spPr>
          <a:xfrm>
            <a:off x="1" y="4142377"/>
            <a:ext cx="6383339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DBDDDC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F2152570-5BE0-FAF2-A47A-AFC8D95FBADA}"/>
              </a:ext>
            </a:extLst>
          </p:cNvPr>
          <p:cNvSpPr/>
          <p:nvPr/>
        </p:nvSpPr>
        <p:spPr>
          <a:xfrm>
            <a:off x="6383338" y="1455388"/>
            <a:ext cx="5808660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DBDDDC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CDBF83BA-B748-7955-DE2C-3803DBE53F51}"/>
              </a:ext>
            </a:extLst>
          </p:cNvPr>
          <p:cNvSpPr/>
          <p:nvPr/>
        </p:nvSpPr>
        <p:spPr>
          <a:xfrm>
            <a:off x="6383339" y="4142377"/>
            <a:ext cx="5808661" cy="2701389"/>
          </a:xfrm>
          <a:prstGeom prst="rect">
            <a:avLst/>
          </a:prstGeom>
          <a:solidFill>
            <a:srgbClr val="124F6E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+mn-cs"/>
              </a:rPr>
              <a:t>Flux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CFE0AF-F1A0-2859-77F9-763875ECDA6E}"/>
              </a:ext>
            </a:extLst>
          </p:cNvPr>
          <p:cNvSpPr txBox="1"/>
          <p:nvPr/>
        </p:nvSpPr>
        <p:spPr>
          <a:xfrm>
            <a:off x="2144625" y="5043724"/>
            <a:ext cx="827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adway" panose="04040905080B02020502" pitchFamily="82" charset="0"/>
                <a:ea typeface="Noto Sans" panose="020B0502040504090204" pitchFamily="34" charset="0"/>
                <a:cs typeface="Browallia New" panose="020B0604020202020204" pitchFamily="34" charset="-34"/>
              </a:rPr>
              <a:t> 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428A422-F8A3-526D-47BD-DFDB9CB5FDB7}"/>
              </a:ext>
            </a:extLst>
          </p:cNvPr>
          <p:cNvGrpSpPr/>
          <p:nvPr/>
        </p:nvGrpSpPr>
        <p:grpSpPr>
          <a:xfrm>
            <a:off x="6634251" y="2017949"/>
            <a:ext cx="5272748" cy="452520"/>
            <a:chOff x="1311207" y="2884131"/>
            <a:chExt cx="4519284" cy="452520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62240B9-F150-B691-4746-9F680680A814}"/>
                </a:ext>
              </a:extLst>
            </p:cNvPr>
            <p:cNvSpPr txBox="1"/>
            <p:nvPr/>
          </p:nvSpPr>
          <p:spPr>
            <a:xfrm>
              <a:off x="1340422" y="2967319"/>
              <a:ext cx="449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24F6E"/>
                  </a:solidFill>
                  <a:effectLst/>
                  <a:uLnTx/>
                  <a:uFillTx/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Open Badge </a:t>
              </a: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24F6E"/>
                  </a:solidFill>
                  <a:effectLst/>
                  <a:uLnTx/>
                  <a:uFillTx/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Passport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24F6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E86D829-3E62-742E-22C5-D8A5DE56FE2C}"/>
                </a:ext>
              </a:extLst>
            </p:cNvPr>
            <p:cNvSpPr txBox="1"/>
            <p:nvPr/>
          </p:nvSpPr>
          <p:spPr>
            <a:xfrm>
              <a:off x="1311207" y="2884131"/>
              <a:ext cx="4490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4F6E"/>
                </a:buClr>
                <a:buSzPct val="70000"/>
                <a:buFont typeface="Marlett" pitchFamily="2" charset="2"/>
                <a:buChar char=""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24F6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2D6D47BD-A43E-C25D-860E-643FBE10DDAE}"/>
              </a:ext>
            </a:extLst>
          </p:cNvPr>
          <p:cNvSpPr txBox="1"/>
          <p:nvPr/>
        </p:nvSpPr>
        <p:spPr>
          <a:xfrm>
            <a:off x="250914" y="5075702"/>
            <a:ext cx="535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24F6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L’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24F6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enseignant.e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124F6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EB6F286-31B2-F477-05C1-FB52EB521745}"/>
              </a:ext>
            </a:extLst>
          </p:cNvPr>
          <p:cNvSpPr txBox="1"/>
          <p:nvPr/>
        </p:nvSpPr>
        <p:spPr>
          <a:xfrm>
            <a:off x="6544399" y="5075702"/>
            <a:ext cx="541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L’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étudiant.e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EFFCDC-38EA-51AB-C060-590909678B69}"/>
              </a:ext>
            </a:extLst>
          </p:cNvPr>
          <p:cNvGrpSpPr/>
          <p:nvPr/>
        </p:nvGrpSpPr>
        <p:grpSpPr>
          <a:xfrm>
            <a:off x="262618" y="2292072"/>
            <a:ext cx="5418365" cy="712062"/>
            <a:chOff x="1311207" y="2411968"/>
            <a:chExt cx="5418365" cy="712062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D896973-1489-19B2-A94A-3A355F57D3B2}"/>
                </a:ext>
              </a:extLst>
            </p:cNvPr>
            <p:cNvSpPr txBox="1"/>
            <p:nvPr/>
          </p:nvSpPr>
          <p:spPr>
            <a:xfrm>
              <a:off x="1311207" y="2411968"/>
              <a:ext cx="541836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b="1" dirty="0">
                  <a:solidFill>
                    <a:schemeClr val="bg1"/>
                  </a:solidFill>
                  <a:latin typeface="Rajdhani"/>
                  <a:ea typeface="Noto Sans"/>
                  <a:cs typeface="Rajdhani" panose="02000000000000000000" pitchFamily="2" charset="0"/>
                </a:rPr>
                <a:t>L’</a:t>
              </a:r>
              <a:r>
                <a:rPr lang="fr-FR" b="1" dirty="0" err="1">
                  <a:solidFill>
                    <a:schemeClr val="bg1"/>
                  </a:solidFill>
                  <a:latin typeface="Rajdhani"/>
                  <a:ea typeface="Noto Sans"/>
                  <a:cs typeface="Rajdhani" panose="02000000000000000000" pitchFamily="2" charset="0"/>
                </a:rPr>
                <a:t>administrateur</a:t>
              </a:r>
              <a:r>
                <a:rPr kumimoji="0" lang="fr-F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/>
                  <a:ea typeface="Noto Sans"/>
                  <a:cs typeface="Rajdhani" panose="02000000000000000000" pitchFamily="2" charset="0"/>
                </a:rPr>
                <a:t>.</a:t>
              </a:r>
              <a:r>
                <a:rPr lang="fr-FR" b="1" dirty="0" err="1">
                  <a:solidFill>
                    <a:schemeClr val="bg1"/>
                  </a:solidFill>
                  <a:latin typeface="Rajdhani"/>
                  <a:ea typeface="Noto Sans"/>
                  <a:cs typeface="Rajdhani" panose="02000000000000000000" pitchFamily="2" charset="0"/>
                </a:rPr>
                <a:t>rice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/>
                  <a:ea typeface="Noto Sans"/>
                  <a:cs typeface="Rajdhani" panose="02000000000000000000" pitchFamily="2" charset="0"/>
                </a:rPr>
                <a:t> de la plateforme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5F8FF5E-3B38-1C81-F65C-4012DE5FB414}"/>
                </a:ext>
              </a:extLst>
            </p:cNvPr>
            <p:cNvSpPr txBox="1"/>
            <p:nvPr/>
          </p:nvSpPr>
          <p:spPr>
            <a:xfrm>
              <a:off x="1311207" y="2785476"/>
              <a:ext cx="5198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70000"/>
                <a:buFont typeface="Marlett" pitchFamily="2" charset="2"/>
                <a:buChar char=""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</p:grpSp>
      <p:pic>
        <p:nvPicPr>
          <p:cNvPr id="6" name="Graphique 5">
            <a:extLst>
              <a:ext uri="{FF2B5EF4-FFF2-40B4-BE49-F238E27FC236}">
                <a16:creationId xmlns:a16="http://schemas.microsoft.com/office/drawing/2014/main" id="{027FE7D1-2DCC-303F-FF11-D1003A80B5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174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Je suis </a:t>
              </a:r>
              <a:r>
                <a:rPr kumimoji="0" lang="fr-FR" sz="32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administrateur.</a:t>
              </a:r>
              <a:r>
                <a:rPr lang="fr-FR" sz="3200" err="1">
                  <a:solidFill>
                    <a:schemeClr val="bg1"/>
                  </a:solidFill>
                  <a:latin typeface="Rajdhani" panose="02000000000000000000"/>
                </a:rPr>
                <a:t>rice</a:t>
              </a:r>
              <a:endPara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jdhani" panose="02000000000000000000"/>
                <a:ea typeface="+mn-ea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50253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556530" y="142551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Je suis </a:t>
              </a:r>
              <a:r>
                <a:rPr kumimoji="0" lang="fr-FR" sz="3200" b="0" i="0" u="none" strike="noStrike" kern="120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administrateur.</a:t>
              </a:r>
              <a:r>
                <a:rPr lang="fr-FR" sz="3200" err="1">
                  <a:solidFill>
                    <a:schemeClr val="bg1"/>
                  </a:solidFill>
                  <a:latin typeface="Rajdhani" panose="02000000000000000000"/>
                </a:rPr>
                <a:t>rice</a:t>
              </a:r>
              <a:endParaRPr kumimoji="0" lang="fr-FR" sz="40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jdhani" panose="02000000000000000000"/>
                <a:ea typeface="+mn-ea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9" y="2547174"/>
            <a:ext cx="9412013" cy="35723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52538C-8115-7E8C-FE3B-D76EDED48E71}"/>
              </a:ext>
            </a:extLst>
          </p:cNvPr>
          <p:cNvSpPr txBox="1"/>
          <p:nvPr/>
        </p:nvSpPr>
        <p:spPr>
          <a:xfrm>
            <a:off x="383161" y="2025726"/>
            <a:ext cx="996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+mn-cs"/>
              </a:rPr>
              <a:t>J’active la méthode d’inscription par Open Badge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/>
              <a:ea typeface="+mn-ea"/>
              <a:cs typeface="Rajdhani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783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Je suis </a:t>
              </a:r>
              <a:r>
                <a:rPr kumimoji="0" lang="fr-F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apprenant.e</a:t>
              </a:r>
              <a:endPara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32166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143879" y="104721"/>
            <a:ext cx="11798026" cy="2919905"/>
            <a:chOff x="288355" y="2615165"/>
            <a:chExt cx="8073462" cy="2919905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88355" y="4334741"/>
              <a:ext cx="80734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Compte Open Badge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Passport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 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  <a:hlinkClick r:id="rId4"/>
                </a:rPr>
                <a:t>https://openbadgepassport.com</a:t>
              </a: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Rajdhani" panose="020000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Rajdhani" panose="02000000000000000000" pitchFamily="2" charset="0"/>
                </a:rPr>
                <a:t>Je rends mes badges publics 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9" y="3115451"/>
            <a:ext cx="4944095" cy="34291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52538C-8115-7E8C-FE3B-D76EDED48E71}"/>
              </a:ext>
            </a:extLst>
          </p:cNvPr>
          <p:cNvSpPr txBox="1"/>
          <p:nvPr/>
        </p:nvSpPr>
        <p:spPr>
          <a:xfrm>
            <a:off x="2953058" y="533370"/>
            <a:ext cx="570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+mn-cs"/>
              </a:rPr>
              <a:t>Je suis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+mn-cs"/>
              </a:rPr>
              <a:t>apprenant.e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/>
              <a:ea typeface="+mn-ea"/>
              <a:cs typeface="Rajdhani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98" y="2673132"/>
            <a:ext cx="5067445" cy="2495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780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366186" y="104721"/>
            <a:ext cx="10849210" cy="2043169"/>
            <a:chOff x="440481" y="2615165"/>
            <a:chExt cx="7424180" cy="2043169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44901" y="3827337"/>
              <a:ext cx="5519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Je configure dans Moodle la connexion au compte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Open Badge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Passport</a:t>
              </a: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0" y="2025134"/>
            <a:ext cx="2259894" cy="47232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87" y="2343153"/>
            <a:ext cx="4849092" cy="25379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87" y="4953436"/>
            <a:ext cx="4849092" cy="18200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22" y="2343153"/>
            <a:ext cx="2638793" cy="29436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C52538C-8115-7E8C-FE3B-D76EDED48E71}"/>
              </a:ext>
            </a:extLst>
          </p:cNvPr>
          <p:cNvSpPr txBox="1"/>
          <p:nvPr/>
        </p:nvSpPr>
        <p:spPr>
          <a:xfrm>
            <a:off x="2748887" y="468500"/>
            <a:ext cx="570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+mn-cs"/>
              </a:rPr>
              <a:t>Je suis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+mn-cs"/>
              </a:rPr>
              <a:t>apprenant.e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/>
              <a:ea typeface="+mn-ea"/>
              <a:cs typeface="Rajdhani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912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rbitron" panose="02000000000000000000" pitchFamily="2" charset="0"/>
                  <a:ea typeface="+mn-ea"/>
                  <a:cs typeface="+mn-cs"/>
                </a:rPr>
                <a:t>Je suis </a:t>
              </a:r>
              <a:r>
                <a:rPr kumimoji="0" lang="fr-F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rbitron" panose="02000000000000000000" pitchFamily="2" charset="0"/>
                  <a:ea typeface="+mn-ea"/>
                  <a:cs typeface="+mn-cs"/>
                </a:rPr>
                <a:t>enseignant.e</a:t>
              </a:r>
              <a:endPara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13529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379249" y="189205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rbitron" panose="02000000000000000000" pitchFamily="2" charset="0"/>
                  <a:ea typeface="+mn-ea"/>
                  <a:cs typeface="+mn-cs"/>
                </a:rPr>
                <a:t>Je suis </a:t>
              </a:r>
              <a:r>
                <a:rPr kumimoji="0" lang="fr-F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rbitron" panose="02000000000000000000" pitchFamily="2" charset="0"/>
                  <a:ea typeface="+mn-ea"/>
                  <a:cs typeface="+mn-cs"/>
                </a:rPr>
                <a:t>enseignant.e</a:t>
              </a:r>
              <a:endPara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05" y="2426947"/>
            <a:ext cx="4440630" cy="31156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5" y="2426947"/>
            <a:ext cx="4601217" cy="25816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5" y="5634800"/>
            <a:ext cx="6179033" cy="102509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C52538C-8115-7E8C-FE3B-D76EDED48E71}"/>
              </a:ext>
            </a:extLst>
          </p:cNvPr>
          <p:cNvSpPr txBox="1"/>
          <p:nvPr/>
        </p:nvSpPr>
        <p:spPr>
          <a:xfrm>
            <a:off x="455851" y="1855041"/>
            <a:ext cx="1000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J’ajoute à un cours la méthode d’inscription par Open Badge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/>
              <a:ea typeface="+mn-ea"/>
              <a:cs typeface="Rajdhani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400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Je suis </a:t>
              </a:r>
              <a:r>
                <a:rPr kumimoji="0" lang="fr-F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/>
                  <a:ea typeface="+mn-ea"/>
                  <a:cs typeface="+mn-cs"/>
                </a:rPr>
                <a:t>apprenant.e</a:t>
              </a:r>
              <a:endPara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51117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379249" y="189205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fr-FR" sz="3200" dirty="0">
                  <a:solidFill>
                    <a:prstClr val="white"/>
                  </a:solidFill>
                  <a:latin typeface="Rajdhani" panose="02000000000000000000"/>
                </a:rPr>
                <a:t>Je suis </a:t>
              </a:r>
              <a:r>
                <a:rPr lang="fr-FR" sz="3200" dirty="0" err="1">
                  <a:solidFill>
                    <a:prstClr val="white"/>
                  </a:solidFill>
                  <a:latin typeface="Rajdhani" panose="02000000000000000000"/>
                </a:rPr>
                <a:t>apprenant.e</a:t>
              </a:r>
              <a:endParaRPr lang="fr-FR" sz="4000" dirty="0">
                <a:solidFill>
                  <a:prstClr val="white"/>
                </a:solidFill>
                <a:latin typeface="Rajdhani" panose="02000000000000000000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5C52538C-8115-7E8C-FE3B-D76EDED48E71}"/>
              </a:ext>
            </a:extLst>
          </p:cNvPr>
          <p:cNvSpPr txBox="1"/>
          <p:nvPr/>
        </p:nvSpPr>
        <p:spPr>
          <a:xfrm>
            <a:off x="379249" y="1973211"/>
            <a:ext cx="1154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Je reçois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 des notifications par mail, dans la cloche ainsi que sur le tableau de bord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/>
              <a:ea typeface="+mn-ea"/>
              <a:cs typeface="Rajdhani" panose="020000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75" y="4808850"/>
            <a:ext cx="6268325" cy="16575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82" y="2514714"/>
            <a:ext cx="4734860" cy="20397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8" y="2514714"/>
            <a:ext cx="5684610" cy="1320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27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78AE636-D164-993A-5A32-E5A4B71117ED}"/>
              </a:ext>
            </a:extLst>
          </p:cNvPr>
          <p:cNvSpPr txBox="1"/>
          <p:nvPr/>
        </p:nvSpPr>
        <p:spPr>
          <a:xfrm>
            <a:off x="1311206" y="435109"/>
            <a:ext cx="1018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Sommaire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2C17C34-412E-DA96-6C39-82CACF2369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4" name="Google Shape;536;p31">
            <a:extLst>
              <a:ext uri="{FF2B5EF4-FFF2-40B4-BE49-F238E27FC236}">
                <a16:creationId xmlns:a16="http://schemas.microsoft.com/office/drawing/2014/main" id="{DDD3FF79-3FF0-9835-5F07-84BB443C8568}"/>
              </a:ext>
            </a:extLst>
          </p:cNvPr>
          <p:cNvSpPr txBox="1">
            <a:spLocks/>
          </p:cNvSpPr>
          <p:nvPr/>
        </p:nvSpPr>
        <p:spPr>
          <a:xfrm>
            <a:off x="1868096" y="2007149"/>
            <a:ext cx="2040600" cy="69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/>
              </a:rPr>
              <a:t>01</a:t>
            </a:r>
          </a:p>
        </p:txBody>
      </p:sp>
      <p:sp>
        <p:nvSpPr>
          <p:cNvPr id="5" name="Google Shape;537;p31">
            <a:extLst>
              <a:ext uri="{FF2B5EF4-FFF2-40B4-BE49-F238E27FC236}">
                <a16:creationId xmlns:a16="http://schemas.microsoft.com/office/drawing/2014/main" id="{865F681D-2FCE-E95C-03D8-4E81C7820C0E}"/>
              </a:ext>
            </a:extLst>
          </p:cNvPr>
          <p:cNvSpPr txBox="1">
            <a:spLocks/>
          </p:cNvSpPr>
          <p:nvPr/>
        </p:nvSpPr>
        <p:spPr>
          <a:xfrm>
            <a:off x="5421296" y="2007149"/>
            <a:ext cx="2040600" cy="69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" sz="8000" b="1" dirty="0">
                <a:solidFill>
                  <a:srgbClr val="DBDDDC"/>
                </a:solidFill>
                <a:latin typeface="Rajdhani" panose="02000000000000000000"/>
              </a:rPr>
              <a:t>02</a:t>
            </a:r>
          </a:p>
        </p:txBody>
      </p:sp>
      <p:sp>
        <p:nvSpPr>
          <p:cNvPr id="7" name="Google Shape;538;p31">
            <a:extLst>
              <a:ext uri="{FF2B5EF4-FFF2-40B4-BE49-F238E27FC236}">
                <a16:creationId xmlns:a16="http://schemas.microsoft.com/office/drawing/2014/main" id="{028F3B93-F6FE-8F50-7584-E0D9DF1FD492}"/>
              </a:ext>
            </a:extLst>
          </p:cNvPr>
          <p:cNvSpPr txBox="1">
            <a:spLocks/>
          </p:cNvSpPr>
          <p:nvPr/>
        </p:nvSpPr>
        <p:spPr>
          <a:xfrm>
            <a:off x="3380696" y="4309942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/>
              </a:rPr>
              <a:t>03</a:t>
            </a:r>
          </a:p>
        </p:txBody>
      </p:sp>
      <p:sp>
        <p:nvSpPr>
          <p:cNvPr id="8" name="Google Shape;539;p31">
            <a:extLst>
              <a:ext uri="{FF2B5EF4-FFF2-40B4-BE49-F238E27FC236}">
                <a16:creationId xmlns:a16="http://schemas.microsoft.com/office/drawing/2014/main" id="{68B308FB-7E34-6003-9803-B53A185B59CB}"/>
              </a:ext>
            </a:extLst>
          </p:cNvPr>
          <p:cNvSpPr txBox="1">
            <a:spLocks/>
          </p:cNvSpPr>
          <p:nvPr/>
        </p:nvSpPr>
        <p:spPr>
          <a:xfrm>
            <a:off x="6933896" y="4309942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/>
              </a:rPr>
              <a:t>04</a:t>
            </a:r>
          </a:p>
        </p:txBody>
      </p:sp>
      <p:sp>
        <p:nvSpPr>
          <p:cNvPr id="9" name="Google Shape;541;p31">
            <a:extLst>
              <a:ext uri="{FF2B5EF4-FFF2-40B4-BE49-F238E27FC236}">
                <a16:creationId xmlns:a16="http://schemas.microsoft.com/office/drawing/2014/main" id="{31DCBA8B-8F8A-8798-45D3-F1A15E4516F1}"/>
              </a:ext>
            </a:extLst>
          </p:cNvPr>
          <p:cNvSpPr txBox="1">
            <a:spLocks/>
          </p:cNvSpPr>
          <p:nvPr/>
        </p:nvSpPr>
        <p:spPr>
          <a:xfrm>
            <a:off x="1868096" y="2705439"/>
            <a:ext cx="2040600" cy="1271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+mn-ea"/>
                <a:cs typeface="Rajdhani" panose="02000000000000000000" pitchFamily="2" charset="0"/>
              </a:rPr>
              <a:t>Contexte</a:t>
            </a:r>
          </a:p>
        </p:txBody>
      </p:sp>
      <p:sp>
        <p:nvSpPr>
          <p:cNvPr id="10" name="Google Shape;543;p31">
            <a:extLst>
              <a:ext uri="{FF2B5EF4-FFF2-40B4-BE49-F238E27FC236}">
                <a16:creationId xmlns:a16="http://schemas.microsoft.com/office/drawing/2014/main" id="{360F62F3-4F12-52D9-50CF-C65EA25839B1}"/>
              </a:ext>
            </a:extLst>
          </p:cNvPr>
          <p:cNvSpPr txBox="1">
            <a:spLocks/>
          </p:cNvSpPr>
          <p:nvPr/>
        </p:nvSpPr>
        <p:spPr>
          <a:xfrm>
            <a:off x="5421295" y="2705440"/>
            <a:ext cx="3324119" cy="1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+mn-ea"/>
                <a:cs typeface="Rajdhani" panose="02000000000000000000" pitchFamily="2" charset="0"/>
              </a:rPr>
              <a:t>Présentation de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+mn-ea"/>
                <a:cs typeface="Rajdhani" panose="02000000000000000000" pitchFamily="2" charset="0"/>
              </a:rPr>
              <a:t>iBob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 pitchFamily="2" charset="0"/>
              <a:ea typeface="+mn-ea"/>
              <a:cs typeface="Rajdhani" panose="02000000000000000000" pitchFamily="2" charset="0"/>
            </a:endParaRPr>
          </a:p>
        </p:txBody>
      </p:sp>
      <p:sp>
        <p:nvSpPr>
          <p:cNvPr id="11" name="Google Shape;545;p31">
            <a:extLst>
              <a:ext uri="{FF2B5EF4-FFF2-40B4-BE49-F238E27FC236}">
                <a16:creationId xmlns:a16="http://schemas.microsoft.com/office/drawing/2014/main" id="{9CACC57C-DC30-9F87-E2B6-682A2186526A}"/>
              </a:ext>
            </a:extLst>
          </p:cNvPr>
          <p:cNvSpPr txBox="1">
            <a:spLocks/>
          </p:cNvSpPr>
          <p:nvPr/>
        </p:nvSpPr>
        <p:spPr>
          <a:xfrm>
            <a:off x="3380695" y="5008232"/>
            <a:ext cx="2293273" cy="1221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+mn-ea"/>
                <a:cs typeface="Rajdhani" panose="02000000000000000000" pitchFamily="2" charset="0"/>
              </a:rPr>
              <a:t>Démonstration</a:t>
            </a:r>
          </a:p>
        </p:txBody>
      </p:sp>
      <p:sp>
        <p:nvSpPr>
          <p:cNvPr id="13" name="Google Shape;547;p31">
            <a:extLst>
              <a:ext uri="{FF2B5EF4-FFF2-40B4-BE49-F238E27FC236}">
                <a16:creationId xmlns:a16="http://schemas.microsoft.com/office/drawing/2014/main" id="{DB8092CE-C192-0F63-FE58-88B76C465055}"/>
              </a:ext>
            </a:extLst>
          </p:cNvPr>
          <p:cNvSpPr txBox="1">
            <a:spLocks/>
          </p:cNvSpPr>
          <p:nvPr/>
        </p:nvSpPr>
        <p:spPr>
          <a:xfrm>
            <a:off x="6933895" y="5008233"/>
            <a:ext cx="2749367" cy="1221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+mn-ea"/>
                <a:cs typeface="Rajdhani" panose="02000000000000000000" pitchFamily="2" charset="0"/>
              </a:rPr>
              <a:t>Mise à disposition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592894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379249" y="189205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fr-FR" sz="3200" dirty="0">
                  <a:solidFill>
                    <a:prstClr val="white"/>
                  </a:solidFill>
                  <a:latin typeface="Rajdhani" panose="02000000000000000000"/>
                </a:rPr>
                <a:t>Je suis </a:t>
              </a:r>
              <a:r>
                <a:rPr lang="fr-FR" sz="3200" dirty="0" err="1">
                  <a:solidFill>
                    <a:prstClr val="white"/>
                  </a:solidFill>
                  <a:latin typeface="Rajdhani" panose="02000000000000000000"/>
                </a:rPr>
                <a:t>apprenant.e</a:t>
              </a:r>
              <a:endParaRPr lang="fr-FR" sz="4000" dirty="0">
                <a:solidFill>
                  <a:prstClr val="white"/>
                </a:solidFill>
                <a:latin typeface="Rajdhani" panose="02000000000000000000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5C52538C-8115-7E8C-FE3B-D76EDED48E71}"/>
              </a:ext>
            </a:extLst>
          </p:cNvPr>
          <p:cNvSpPr txBox="1"/>
          <p:nvPr/>
        </p:nvSpPr>
        <p:spPr>
          <a:xfrm>
            <a:off x="379249" y="1912085"/>
            <a:ext cx="1154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Je m’inscris au cours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/>
              <a:ea typeface="+mn-ea"/>
              <a:cs typeface="Rajdhani" panose="020000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81" y="2580926"/>
            <a:ext cx="4267570" cy="3225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1071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rbitron" panose="02000000000000000000" pitchFamily="2" charset="0"/>
                  <a:ea typeface="+mn-ea"/>
                  <a:cs typeface="+mn-cs"/>
                </a:rPr>
                <a:t>Je suis </a:t>
              </a:r>
              <a:r>
                <a:rPr kumimoji="0" lang="fr-F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rbitron" panose="02000000000000000000" pitchFamily="2" charset="0"/>
                  <a:ea typeface="+mn-ea"/>
                  <a:cs typeface="+mn-cs"/>
                </a:rPr>
                <a:t>enseignant.e</a:t>
              </a:r>
              <a:endPara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64501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379249" y="189205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fr-FR" sz="3200" dirty="0">
                  <a:solidFill>
                    <a:prstClr val="white"/>
                  </a:solidFill>
                  <a:latin typeface="Orbitron" panose="02000000000000000000" pitchFamily="2" charset="0"/>
                </a:rPr>
                <a:t>Je suis </a:t>
              </a:r>
              <a:r>
                <a:rPr lang="fr-FR" sz="3200" dirty="0" err="1">
                  <a:solidFill>
                    <a:prstClr val="white"/>
                  </a:solidFill>
                  <a:latin typeface="Orbitron" panose="02000000000000000000" pitchFamily="2" charset="0"/>
                </a:rPr>
                <a:t>enseignant.e</a:t>
              </a:r>
              <a:endParaRPr lang="fr-FR" sz="4000" dirty="0">
                <a:solidFill>
                  <a:prstClr val="white"/>
                </a:solidFill>
                <a:latin typeface="Rajdhani" panose="02000000000000000000"/>
                <a:cs typeface="Rajdhani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5C52538C-8115-7E8C-FE3B-D76EDED48E71}"/>
              </a:ext>
            </a:extLst>
          </p:cNvPr>
          <p:cNvSpPr txBox="1"/>
          <p:nvPr/>
        </p:nvSpPr>
        <p:spPr>
          <a:xfrm>
            <a:off x="379249" y="1816876"/>
            <a:ext cx="668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Je consulte les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 participant.es au cours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/>
              <a:ea typeface="+mn-ea"/>
              <a:cs typeface="Rajdhani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8" y="2278541"/>
            <a:ext cx="6301518" cy="4261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9953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/>
              <a:t>FIN PLAN B</a:t>
            </a:r>
          </a:p>
        </p:txBody>
      </p:sp>
    </p:spTree>
    <p:extLst>
      <p:ext uri="{BB962C8B-B14F-4D97-AF65-F5344CB8AC3E}">
        <p14:creationId xmlns:p14="http://schemas.microsoft.com/office/powerpoint/2010/main" val="3048074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631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4BDDE9B8-21B7-E326-EBA9-49BD0C67E4D5}"/>
              </a:ext>
            </a:extLst>
          </p:cNvPr>
          <p:cNvSpPr/>
          <p:nvPr/>
        </p:nvSpPr>
        <p:spPr>
          <a:xfrm>
            <a:off x="1" y="1444811"/>
            <a:ext cx="6383339" cy="2701390"/>
          </a:xfrm>
          <a:prstGeom prst="rect">
            <a:avLst/>
          </a:prstGeom>
          <a:solidFill>
            <a:srgbClr val="48A0D9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dirty="0">
              <a:solidFill>
                <a:srgbClr val="124F6E"/>
              </a:solidFill>
              <a:latin typeface="Rajdhani" panose="02000000000000000000"/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D4FD1B07-F958-A573-3795-9494A56ACDF0}"/>
              </a:ext>
            </a:extLst>
          </p:cNvPr>
          <p:cNvSpPr/>
          <p:nvPr/>
        </p:nvSpPr>
        <p:spPr>
          <a:xfrm>
            <a:off x="1" y="4142377"/>
            <a:ext cx="6383339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3000" dirty="0">
              <a:solidFill>
                <a:srgbClr val="DBDDDC"/>
              </a:solidFill>
              <a:latin typeface="Helvetica Light"/>
            </a:endParaRPr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F2152570-5BE0-FAF2-A47A-AFC8D95FBADA}"/>
              </a:ext>
            </a:extLst>
          </p:cNvPr>
          <p:cNvSpPr/>
          <p:nvPr/>
        </p:nvSpPr>
        <p:spPr>
          <a:xfrm>
            <a:off x="6381918" y="1444811"/>
            <a:ext cx="5808660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effectLst/>
            </a:endParaRP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CDBF83BA-B748-7955-DE2C-3803DBE53F51}"/>
              </a:ext>
            </a:extLst>
          </p:cNvPr>
          <p:cNvSpPr/>
          <p:nvPr/>
        </p:nvSpPr>
        <p:spPr>
          <a:xfrm>
            <a:off x="6381916" y="4142377"/>
            <a:ext cx="5808661" cy="2701389"/>
          </a:xfrm>
          <a:prstGeom prst="rect">
            <a:avLst/>
          </a:prstGeom>
          <a:solidFill>
            <a:srgbClr val="124F6E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Titre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CFE0AF-F1A0-2859-77F9-763875ECDA6E}"/>
              </a:ext>
            </a:extLst>
          </p:cNvPr>
          <p:cNvSpPr txBox="1"/>
          <p:nvPr/>
        </p:nvSpPr>
        <p:spPr>
          <a:xfrm>
            <a:off x="2144625" y="5043724"/>
            <a:ext cx="827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bg1"/>
                </a:solidFill>
                <a:latin typeface="Broadway" panose="04040905080B02020502" pitchFamily="82" charset="0"/>
                <a:ea typeface="Noto Sans" panose="020B0502040504090204" pitchFamily="34" charset="0"/>
                <a:cs typeface="Browallia New" panose="020B0604020202020204" pitchFamily="34" charset="-34"/>
              </a:rPr>
              <a:t> 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62240B9-F150-B691-4746-9F680680A814}"/>
              </a:ext>
            </a:extLst>
          </p:cNvPr>
          <p:cNvSpPr txBox="1"/>
          <p:nvPr/>
        </p:nvSpPr>
        <p:spPr>
          <a:xfrm>
            <a:off x="6577065" y="1493428"/>
            <a:ext cx="541836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124F6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Expertise Moodle </a:t>
            </a:r>
          </a:p>
          <a:p>
            <a:r>
              <a:rPr lang="fr-FR" sz="3200" dirty="0">
                <a:solidFill>
                  <a:srgbClr val="124F6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depuis plus de 10 ans</a:t>
            </a:r>
          </a:p>
          <a:p>
            <a:endParaRPr lang="fr-FR" sz="1600" dirty="0">
              <a:solidFill>
                <a:srgbClr val="124F6E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r>
              <a:rPr lang="fr-FR" sz="2400" dirty="0">
                <a:solidFill>
                  <a:srgbClr val="124F6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et depuis plus de 20 ans sur Typo3, </a:t>
            </a:r>
            <a:r>
              <a:rPr lang="fr-FR" sz="2400" dirty="0" err="1">
                <a:solidFill>
                  <a:srgbClr val="124F6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Wordpress</a:t>
            </a:r>
            <a:r>
              <a:rPr lang="fr-FR" sz="2400" dirty="0">
                <a:solidFill>
                  <a:srgbClr val="124F6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, </a:t>
            </a:r>
            <a:r>
              <a:rPr lang="fr-FR" sz="2400" dirty="0" err="1">
                <a:solidFill>
                  <a:srgbClr val="124F6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Symfony</a:t>
            </a:r>
            <a:r>
              <a:rPr lang="fr-FR" sz="2400" dirty="0">
                <a:solidFill>
                  <a:srgbClr val="124F6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...</a:t>
            </a:r>
          </a:p>
          <a:p>
            <a:r>
              <a:rPr lang="fr-FR" sz="2400" dirty="0">
                <a:solidFill>
                  <a:srgbClr val="124F6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A460C68-CF7A-9A50-FCE5-7988C99C6443}"/>
              </a:ext>
            </a:extLst>
          </p:cNvPr>
          <p:cNvGrpSpPr/>
          <p:nvPr/>
        </p:nvGrpSpPr>
        <p:grpSpPr>
          <a:xfrm>
            <a:off x="313178" y="4487265"/>
            <a:ext cx="4930335" cy="2247707"/>
            <a:chOff x="1311207" y="2411968"/>
            <a:chExt cx="4930335" cy="224770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D6D47BD-A43E-C25D-860E-643FBE10DDAE}"/>
                </a:ext>
              </a:extLst>
            </p:cNvPr>
            <p:cNvSpPr txBox="1"/>
            <p:nvPr/>
          </p:nvSpPr>
          <p:spPr>
            <a:xfrm>
              <a:off x="1311207" y="2411968"/>
              <a:ext cx="4490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Activité</a:t>
              </a:r>
              <a:endParaRPr lang="fr-FR" dirty="0">
                <a:solidFill>
                  <a:srgbClr val="124F6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F9C6CED-58BF-17B8-A322-08489B17C799}"/>
                </a:ext>
              </a:extLst>
            </p:cNvPr>
            <p:cNvSpPr txBox="1"/>
            <p:nvPr/>
          </p:nvSpPr>
          <p:spPr>
            <a:xfrm>
              <a:off x="1311207" y="3028459"/>
              <a:ext cx="493033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sz="2400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Développement </a:t>
              </a:r>
            </a:p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sz="2400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Accompagnement </a:t>
              </a:r>
            </a:p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sz="2400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Hébergement de plus de 300 dispositifs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74EEF69-46AC-B28B-FF41-EB8C876FA3F3}"/>
              </a:ext>
            </a:extLst>
          </p:cNvPr>
          <p:cNvGrpSpPr/>
          <p:nvPr/>
        </p:nvGrpSpPr>
        <p:grpSpPr>
          <a:xfrm>
            <a:off x="6577065" y="4254680"/>
            <a:ext cx="5418365" cy="1743151"/>
            <a:chOff x="1201722" y="2142110"/>
            <a:chExt cx="5418365" cy="1743151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EB6F286-31B2-F477-05C1-FB52EB521745}"/>
                </a:ext>
              </a:extLst>
            </p:cNvPr>
            <p:cNvSpPr txBox="1"/>
            <p:nvPr/>
          </p:nvSpPr>
          <p:spPr>
            <a:xfrm>
              <a:off x="1201722" y="2142110"/>
              <a:ext cx="54183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Rajdhani" panose="02000000000000000000"/>
                </a:rPr>
                <a:t>En savoir plus</a:t>
              </a:r>
              <a:endParaRPr lang="fr-FR" sz="3200" dirty="0">
                <a:solidFill>
                  <a:schemeClr val="bg1"/>
                </a:solidFill>
                <a:latin typeface="Rajdhani" panose="0200000000000000000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3518E01-4252-33B0-21D9-826F29D0B217}"/>
                </a:ext>
              </a:extLst>
            </p:cNvPr>
            <p:cNvSpPr txBox="1"/>
            <p:nvPr/>
          </p:nvSpPr>
          <p:spPr>
            <a:xfrm>
              <a:off x="1304547" y="3423596"/>
              <a:ext cx="4490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70000"/>
              </a:pPr>
              <a:r>
                <a:rPr lang="fr-FR" sz="2400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Cnerta-web.fr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EFFCDC-38EA-51AB-C060-590909678B69}"/>
              </a:ext>
            </a:extLst>
          </p:cNvPr>
          <p:cNvGrpSpPr/>
          <p:nvPr/>
        </p:nvGrpSpPr>
        <p:grpSpPr>
          <a:xfrm>
            <a:off x="313178" y="1907552"/>
            <a:ext cx="5418365" cy="1355155"/>
            <a:chOff x="1311207" y="2411968"/>
            <a:chExt cx="5418365" cy="1355155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D896973-1489-19B2-A94A-3A355F57D3B2}"/>
                </a:ext>
              </a:extLst>
            </p:cNvPr>
            <p:cNvSpPr txBox="1"/>
            <p:nvPr/>
          </p:nvSpPr>
          <p:spPr>
            <a:xfrm>
              <a:off x="1311207" y="2411968"/>
              <a:ext cx="54183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Cnerta</a:t>
              </a:r>
              <a:r>
                <a:rPr lang="fr-FR" sz="3200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-web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5F8FF5E-3B38-1C81-F65C-4012DE5FB414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70000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>
                <a:buClr>
                  <a:schemeClr val="bg1"/>
                </a:buClr>
                <a:buSzPct val="70000"/>
              </a:pPr>
              <a:r>
                <a:rPr lang="fr-FR" sz="2400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Equipe de 13 personnes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01 – Qui sommes-nous ????</a:t>
            </a:r>
          </a:p>
        </p:txBody>
      </p:sp>
      <p:pic>
        <p:nvPicPr>
          <p:cNvPr id="30" name="Graphique 1">
            <a:extLst>
              <a:ext uri="{FF2B5EF4-FFF2-40B4-BE49-F238E27FC236}">
                <a16:creationId xmlns:a16="http://schemas.microsoft.com/office/drawing/2014/main" id="{9A5922E2-563C-0FD8-32E5-D85EE3D09D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7661" y="5160176"/>
            <a:ext cx="2907769" cy="13300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890" y="391657"/>
            <a:ext cx="4286250" cy="781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0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767280"/>
              <a:ext cx="57054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chemeClr val="bg1"/>
                  </a:solidFill>
                  <a:latin typeface="Rajdhani" panose="02000000000000000000"/>
                </a:rPr>
                <a:t>01</a:t>
              </a:r>
              <a:r>
                <a:rPr lang="fr-FR" sz="3200" dirty="0">
                  <a:solidFill>
                    <a:schemeClr val="bg1"/>
                  </a:solidFill>
                  <a:latin typeface="Rajdhani" panose="02000000000000000000"/>
                </a:rPr>
                <a:t> - </a:t>
              </a:r>
              <a:r>
                <a:rPr lang="fr-FR" sz="3200" b="1" dirty="0">
                  <a:solidFill>
                    <a:schemeClr val="bg1"/>
                  </a:solidFill>
                  <a:latin typeface="Rajdhani" panose="02000000000000000000"/>
                </a:rPr>
                <a:t>Contexte</a:t>
              </a:r>
              <a:endParaRPr lang="fr-FR" sz="4000" b="1" dirty="0">
                <a:solidFill>
                  <a:schemeClr val="bg1"/>
                </a:solidFill>
                <a:latin typeface="Rajdhani" panose="0200000000000000000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4957138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+mn-cs"/>
              </a:rPr>
              <a:t>Contexte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C4077585-4107-3FB5-F69E-699CCD29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727" y="1109367"/>
            <a:ext cx="2739275" cy="2736000"/>
          </a:xfrm>
          <a:prstGeom prst="ellipse">
            <a:avLst/>
          </a:prstGeom>
          <a:solidFill>
            <a:srgbClr val="DBDDDC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jdhani" panose="0200000000000000000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A7042F-9603-15F9-11B9-8154D780F600}"/>
              </a:ext>
            </a:extLst>
          </p:cNvPr>
          <p:cNvSpPr txBox="1"/>
          <p:nvPr/>
        </p:nvSpPr>
        <p:spPr>
          <a:xfrm>
            <a:off x="121573" y="1857246"/>
            <a:ext cx="316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Plateforme de l’enseignement agricole autour du numérique.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Promotion des Open Badges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18" y="2115484"/>
            <a:ext cx="2479640" cy="665092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3827641F-C4B4-DF77-7166-16361CF91D1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7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>
            <a:extLst>
              <a:ext uri="{FF2B5EF4-FFF2-40B4-BE49-F238E27FC236}">
                <a16:creationId xmlns:a16="http://schemas.microsoft.com/office/drawing/2014/main" id="{DA3DD56E-64D5-4AA2-903C-17D3E10A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7" y="1141262"/>
            <a:ext cx="2739275" cy="2736287"/>
          </a:xfrm>
          <a:prstGeom prst="ellipse">
            <a:avLst/>
          </a:prstGeom>
          <a:solidFill>
            <a:srgbClr val="48A0D9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+mn-cs"/>
              </a:rPr>
              <a:t>Contexte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C4077585-4107-3FB5-F69E-699CCD29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727" y="1109367"/>
            <a:ext cx="2739275" cy="2736000"/>
          </a:xfrm>
          <a:prstGeom prst="ellipse">
            <a:avLst/>
          </a:prstGeom>
          <a:solidFill>
            <a:srgbClr val="DBDDDC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jdhani" panose="02000000000000000000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36FCFBF-6D90-B66B-03D7-2A8162E0AFCD}"/>
              </a:ext>
            </a:extLst>
          </p:cNvPr>
          <p:cNvSpPr txBox="1"/>
          <p:nvPr/>
        </p:nvSpPr>
        <p:spPr>
          <a:xfrm>
            <a:off x="8829156" y="2220837"/>
            <a:ext cx="31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Titres de reconnaissance acquis par les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apprenant.e.s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EFE698C-33B6-E574-30A4-ED395BC09AFE}"/>
              </a:ext>
            </a:extLst>
          </p:cNvPr>
          <p:cNvSpPr txBox="1"/>
          <p:nvPr/>
        </p:nvSpPr>
        <p:spPr>
          <a:xfrm>
            <a:off x="6405383" y="2889570"/>
            <a:ext cx="21735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Open-Badges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A7042F-9603-15F9-11B9-8154D780F600}"/>
              </a:ext>
            </a:extLst>
          </p:cNvPr>
          <p:cNvSpPr txBox="1"/>
          <p:nvPr/>
        </p:nvSpPr>
        <p:spPr>
          <a:xfrm>
            <a:off x="121573" y="1857246"/>
            <a:ext cx="316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Plateforme de l’enseignement agricole autour du numérique.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Promotion des Open Badges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18" y="2115484"/>
            <a:ext cx="2479640" cy="665092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3827641F-C4B4-DF77-7166-16361CF91D1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1AEAA9E-4419-421F-997A-A6659C8AF1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70" y="1235595"/>
            <a:ext cx="1441487" cy="1631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9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>
            <a:extLst>
              <a:ext uri="{FF2B5EF4-FFF2-40B4-BE49-F238E27FC236}">
                <a16:creationId xmlns:a16="http://schemas.microsoft.com/office/drawing/2014/main" id="{DA3DD56E-64D5-4AA2-903C-17D3E10A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7" y="1141262"/>
            <a:ext cx="2739275" cy="2736287"/>
          </a:xfrm>
          <a:prstGeom prst="ellipse">
            <a:avLst/>
          </a:prstGeom>
          <a:solidFill>
            <a:srgbClr val="48A0D9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+mn-cs"/>
              </a:rPr>
              <a:t>Contexte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C4077585-4107-3FB5-F69E-699CCD29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727" y="1109367"/>
            <a:ext cx="2739275" cy="2736000"/>
          </a:xfrm>
          <a:prstGeom prst="ellipse">
            <a:avLst/>
          </a:prstGeom>
          <a:solidFill>
            <a:srgbClr val="DBDDDC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jdhani" panose="02000000000000000000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36FCFBF-6D90-B66B-03D7-2A8162E0AFCD}"/>
              </a:ext>
            </a:extLst>
          </p:cNvPr>
          <p:cNvSpPr txBox="1"/>
          <p:nvPr/>
        </p:nvSpPr>
        <p:spPr>
          <a:xfrm>
            <a:off x="8829156" y="2220837"/>
            <a:ext cx="31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Titres de reconnaissance acquis par les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apprenant.e.s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EFE698C-33B6-E574-30A4-ED395BC09AFE}"/>
              </a:ext>
            </a:extLst>
          </p:cNvPr>
          <p:cNvSpPr txBox="1"/>
          <p:nvPr/>
        </p:nvSpPr>
        <p:spPr>
          <a:xfrm>
            <a:off x="6405383" y="2889570"/>
            <a:ext cx="21735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Open-Badges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A7042F-9603-15F9-11B9-8154D780F600}"/>
              </a:ext>
            </a:extLst>
          </p:cNvPr>
          <p:cNvSpPr txBox="1"/>
          <p:nvPr/>
        </p:nvSpPr>
        <p:spPr>
          <a:xfrm>
            <a:off x="121573" y="1857246"/>
            <a:ext cx="316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Plateforme de l’enseignement agricole autour du numérique.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Promotion des Open Badges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E05AF6-2A4D-2C59-6BCF-DE5CCBBAD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728" y="3862570"/>
            <a:ext cx="2739275" cy="2736287"/>
          </a:xfrm>
          <a:prstGeom prst="ellipse">
            <a:avLst/>
          </a:prstGeom>
          <a:solidFill>
            <a:srgbClr val="48A0D9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BBFBF6-3E56-6220-09AE-9A4E06DDFE90}"/>
              </a:ext>
            </a:extLst>
          </p:cNvPr>
          <p:cNvSpPr txBox="1"/>
          <p:nvPr/>
        </p:nvSpPr>
        <p:spPr>
          <a:xfrm>
            <a:off x="95596" y="4342535"/>
            <a:ext cx="3182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Volonté d’ouvrir l’accès aux cours par des Open-Badges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18" y="2115484"/>
            <a:ext cx="2479640" cy="665092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3827641F-C4B4-DF77-7166-16361CF91D1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D2D82E9-049F-4EC3-AA7A-396FA68A51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44" y="3983153"/>
            <a:ext cx="1934478" cy="243341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1AEAA9E-4419-421F-997A-A6659C8AF1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70" y="1235595"/>
            <a:ext cx="1441487" cy="1631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6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>
            <a:extLst>
              <a:ext uri="{FF2B5EF4-FFF2-40B4-BE49-F238E27FC236}">
                <a16:creationId xmlns:a16="http://schemas.microsoft.com/office/drawing/2014/main" id="{DA3DD56E-64D5-4AA2-903C-17D3E10A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7" y="1141262"/>
            <a:ext cx="2739275" cy="2736287"/>
          </a:xfrm>
          <a:prstGeom prst="ellipse">
            <a:avLst/>
          </a:prstGeom>
          <a:solidFill>
            <a:srgbClr val="48A0D9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/>
                <a:ea typeface="+mn-ea"/>
                <a:cs typeface="+mn-cs"/>
              </a:rPr>
              <a:t>Contexte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C4077585-4107-3FB5-F69E-699CCD29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727" y="1109367"/>
            <a:ext cx="2739275" cy="2736000"/>
          </a:xfrm>
          <a:prstGeom prst="ellipse">
            <a:avLst/>
          </a:prstGeom>
          <a:solidFill>
            <a:srgbClr val="DBDDDC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jdhani" panose="02000000000000000000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36FCFBF-6D90-B66B-03D7-2A8162E0AFCD}"/>
              </a:ext>
            </a:extLst>
          </p:cNvPr>
          <p:cNvSpPr txBox="1"/>
          <p:nvPr/>
        </p:nvSpPr>
        <p:spPr>
          <a:xfrm>
            <a:off x="8829156" y="2220837"/>
            <a:ext cx="31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Titres de reconnaissance acquis par les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apprenant.e.s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EFE698C-33B6-E574-30A4-ED395BC09AFE}"/>
              </a:ext>
            </a:extLst>
          </p:cNvPr>
          <p:cNvSpPr txBox="1"/>
          <p:nvPr/>
        </p:nvSpPr>
        <p:spPr>
          <a:xfrm>
            <a:off x="6405383" y="2889570"/>
            <a:ext cx="21735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Open-Badges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A7042F-9603-15F9-11B9-8154D780F600}"/>
              </a:ext>
            </a:extLst>
          </p:cNvPr>
          <p:cNvSpPr txBox="1"/>
          <p:nvPr/>
        </p:nvSpPr>
        <p:spPr>
          <a:xfrm>
            <a:off x="121573" y="1857246"/>
            <a:ext cx="316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Plateforme de l’enseignement agricole autour du numérique.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Promotion des Open Badges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E05AF6-2A4D-2C59-6BCF-DE5CCBBAD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728" y="3862570"/>
            <a:ext cx="2739275" cy="2736287"/>
          </a:xfrm>
          <a:prstGeom prst="ellipse">
            <a:avLst/>
          </a:prstGeom>
          <a:solidFill>
            <a:srgbClr val="48A0D9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BBFBF6-3E56-6220-09AE-9A4E06DDFE90}"/>
              </a:ext>
            </a:extLst>
          </p:cNvPr>
          <p:cNvSpPr txBox="1"/>
          <p:nvPr/>
        </p:nvSpPr>
        <p:spPr>
          <a:xfrm>
            <a:off x="95596" y="4342535"/>
            <a:ext cx="3182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Volonté d’ouvrir l’accès aux cours par des Open-Badges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E87421A0-4B25-7A88-B816-B3BB697F1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3862570"/>
            <a:ext cx="2739275" cy="2736287"/>
          </a:xfrm>
          <a:prstGeom prst="ellipse">
            <a:avLst/>
          </a:prstGeom>
          <a:solidFill>
            <a:srgbClr val="DBDDDC"/>
          </a:solidFill>
          <a:ln w="762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0ACBAD4-3D3A-0203-530C-46F67D23B9D5}"/>
              </a:ext>
            </a:extLst>
          </p:cNvPr>
          <p:cNvSpPr txBox="1"/>
          <p:nvPr/>
        </p:nvSpPr>
        <p:spPr>
          <a:xfrm>
            <a:off x="8872747" y="4661957"/>
            <a:ext cx="304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En cours sur :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ACOUSTICE et MOODEA, plateformes de l’enseignement agricole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9558CB-4B30-5EE6-4448-4F867FD520AC}"/>
              </a:ext>
            </a:extLst>
          </p:cNvPr>
          <p:cNvSpPr txBox="1"/>
          <p:nvPr/>
        </p:nvSpPr>
        <p:spPr>
          <a:xfrm>
            <a:off x="6525335" y="4471347"/>
            <a:ext cx="187698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70000"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24F6E"/>
                </a:solidFill>
                <a:effectLst/>
                <a:uLnTx/>
                <a:uFillTx/>
                <a:latin typeface="Rajdhani"/>
                <a:ea typeface="Noto Sans"/>
                <a:cs typeface="Rajdhani" panose="02000000000000000000" pitchFamily="2" charset="0"/>
              </a:rPr>
              <a:t>Intégration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124F6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04" y="5169650"/>
            <a:ext cx="2060620" cy="38928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18" y="2115484"/>
            <a:ext cx="2479640" cy="665092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3827641F-C4B4-DF77-7166-16361CF91D1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D2D82E9-049F-4EC3-AA7A-396FA68A51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44" y="3983153"/>
            <a:ext cx="1934478" cy="243341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1AEAA9E-4419-421F-997A-A6659C8AF1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70" y="1235595"/>
            <a:ext cx="1441487" cy="1631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0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827</Words>
  <Application>Microsoft Office PowerPoint</Application>
  <PresentationFormat>Grand écran</PresentationFormat>
  <Paragraphs>191</Paragraphs>
  <Slides>45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Démonstration PLAN 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 PLAN B</vt:lpstr>
      <vt:lpstr>Présentation PowerPoint</vt:lpstr>
      <vt:lpstr>Présentation PowerPoint</vt:lpstr>
    </vt:vector>
  </TitlesOfParts>
  <Company>UTT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Lemaitre</dc:creator>
  <cp:lastModifiedBy>Nathalie De Filippo</cp:lastModifiedBy>
  <cp:revision>428</cp:revision>
  <cp:lastPrinted>2023-07-03T09:18:52Z</cp:lastPrinted>
  <dcterms:created xsi:type="dcterms:W3CDTF">2023-01-18T15:07:44Z</dcterms:created>
  <dcterms:modified xsi:type="dcterms:W3CDTF">2023-07-06T10:24:49Z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457FDE06-3860-4B21-969C-5704E6847568</vt:lpwstr>
  </property>
  <property fmtid="{D5CDD505-2E9C-101B-9397-08002B2CF9AE}" pid="3" name="ArticulatePath">
    <vt:lpwstr>Présentation1</vt:lpwstr>
  </property>
</Properties>
</file>