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86" r:id="rId3"/>
    <p:sldId id="277" r:id="rId4"/>
    <p:sldId id="285" r:id="rId5"/>
    <p:sldId id="310" r:id="rId6"/>
    <p:sldId id="303" r:id="rId7"/>
    <p:sldId id="298" r:id="rId8"/>
    <p:sldId id="311" r:id="rId9"/>
    <p:sldId id="315" r:id="rId10"/>
    <p:sldId id="278" r:id="rId11"/>
    <p:sldId id="316" r:id="rId12"/>
    <p:sldId id="309" r:id="rId13"/>
    <p:sldId id="308" r:id="rId14"/>
    <p:sldId id="312" r:id="rId15"/>
    <p:sldId id="300" r:id="rId16"/>
    <p:sldId id="314" r:id="rId17"/>
    <p:sldId id="305" r:id="rId18"/>
    <p:sldId id="261" r:id="rId19"/>
    <p:sldId id="279" r:id="rId20"/>
    <p:sldId id="313" r:id="rId21"/>
  </p:sldIdLst>
  <p:sldSz cx="12192000" cy="6858000"/>
  <p:notesSz cx="6858000" cy="9144000"/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20"/>
    <a:srgbClr val="DADCDB"/>
    <a:srgbClr val="48A0D9"/>
    <a:srgbClr val="DBDDDC"/>
    <a:srgbClr val="0C2C3E"/>
    <a:srgbClr val="124F6E"/>
    <a:srgbClr val="0D3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729" autoAdjust="0"/>
  </p:normalViewPr>
  <p:slideViewPr>
    <p:cSldViewPr snapToGrid="0">
      <p:cViewPr varScale="1">
        <p:scale>
          <a:sx n="72" d="100"/>
          <a:sy n="72" d="100"/>
        </p:scale>
        <p:origin x="3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67128212618228E-2"/>
          <c:y val="0"/>
          <c:w val="0.95923287178738181"/>
          <c:h val="0.79987154506472524"/>
        </c:manualLayout>
      </c:layout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Atelier / Moodle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Septembre</c:v>
                </c:pt>
                <c:pt idx="1">
                  <c:v>Octobre</c:v>
                </c:pt>
                <c:pt idx="2">
                  <c:v>Novembre</c:v>
                </c:pt>
                <c:pt idx="3">
                  <c:v>Décembre</c:v>
                </c:pt>
                <c:pt idx="4">
                  <c:v>Janvier</c:v>
                </c:pt>
                <c:pt idx="5">
                  <c:v>Février</c:v>
                </c:pt>
                <c:pt idx="6">
                  <c:v>Mars</c:v>
                </c:pt>
                <c:pt idx="7">
                  <c:v>Avril</c:v>
                </c:pt>
                <c:pt idx="8">
                  <c:v>Mai</c:v>
                </c:pt>
              </c:strCache>
            </c:strRef>
          </c:cat>
          <c:val>
            <c:numRef>
              <c:f>Feuil1!$B$2:$B$10</c:f>
              <c:numCache>
                <c:formatCode>General</c:formatCode>
                <c:ptCount val="9"/>
                <c:pt idx="0">
                  <c:v>7</c:v>
                </c:pt>
                <c:pt idx="1">
                  <c:v>5</c:v>
                </c:pt>
                <c:pt idx="2">
                  <c:v>8</c:v>
                </c:pt>
                <c:pt idx="3">
                  <c:v>11</c:v>
                </c:pt>
                <c:pt idx="4">
                  <c:v>13</c:v>
                </c:pt>
                <c:pt idx="5">
                  <c:v>15</c:v>
                </c:pt>
                <c:pt idx="6">
                  <c:v>7</c:v>
                </c:pt>
                <c:pt idx="7">
                  <c:v>8</c:v>
                </c:pt>
                <c:pt idx="8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AD-4B34-B5A5-816B706AA2F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ChallengeMe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Feuil1!$A$2:$A$10</c:f>
              <c:strCache>
                <c:ptCount val="9"/>
                <c:pt idx="0">
                  <c:v>Septembre</c:v>
                </c:pt>
                <c:pt idx="1">
                  <c:v>Octobre</c:v>
                </c:pt>
                <c:pt idx="2">
                  <c:v>Novembre</c:v>
                </c:pt>
                <c:pt idx="3">
                  <c:v>Décembre</c:v>
                </c:pt>
                <c:pt idx="4">
                  <c:v>Janvier</c:v>
                </c:pt>
                <c:pt idx="5">
                  <c:v>Février</c:v>
                </c:pt>
                <c:pt idx="6">
                  <c:v>Mars</c:v>
                </c:pt>
                <c:pt idx="7">
                  <c:v>Avril</c:v>
                </c:pt>
                <c:pt idx="8">
                  <c:v>Mai</c:v>
                </c:pt>
              </c:strCache>
            </c:strRef>
          </c:cat>
          <c:val>
            <c:numRef>
              <c:f>Feuil1!$C$2:$C$10</c:f>
              <c:numCache>
                <c:formatCode>General</c:formatCode>
                <c:ptCount val="9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AD-4B34-B5A5-816B706AA2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64912736"/>
        <c:axId val="1864911296"/>
      </c:lineChart>
      <c:catAx>
        <c:axId val="18649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64911296"/>
        <c:crosses val="autoZero"/>
        <c:auto val="1"/>
        <c:lblAlgn val="ctr"/>
        <c:lblOffset val="100"/>
        <c:noMultiLvlLbl val="0"/>
      </c:catAx>
      <c:valAx>
        <c:axId val="186491129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491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0A69-6E97-470C-B1B9-4D14CA1384DD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32F0-C339-42CC-A725-6959B01C44B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13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433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1828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543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0457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108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59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2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636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60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17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22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679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4254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A32F0-C339-42CC-A725-6959B01C44B4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11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270C7-08A5-4EF1-E0AC-C0104D6E6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2E59F3-F210-3909-D3E0-00A30317E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1A842D-D12C-AD8E-1838-91F35EA9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46C839-FD89-62AD-07B8-364CB8AB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917E73-00AF-79D8-0DC2-14D2C09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79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6DE5EE-72BA-9C64-970F-CBEF0948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3EE346-0C4B-22E3-C1B5-A888FDB78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ADE17-6264-EE15-7B9A-A18F07AB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CF0F9D-3121-1EAF-9D29-D42FFE3C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20545D-4570-634D-DA02-F693340E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831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E1DDC0E-C9A8-076D-9ADC-D0AFE2F7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971339-E6EE-30FB-2DCE-D5BC3087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8170-0D50-8D41-FB61-CB5DF826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63E5A-1E30-3834-ECA1-69D924CF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98351C-CBB3-1606-418C-4157D239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162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216A59-2CF7-52A4-70A9-FDF511B5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9BB48C-07FB-9CDA-FCCD-5421702B2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CEBB-C7DA-9EA5-BA13-70C1451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672330-9135-9B91-6131-DC2AE43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9B8F8-20EB-A657-D702-CAAE63F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3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B081CE-C15C-91E0-8054-38AAB523F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6CBAD5-1B23-062B-0659-C0D327916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28E1C-5BAD-2E4A-60B0-938A125B1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D683FE-BB1F-3A2A-32B2-CD8412CB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953761-3415-8A3F-9B59-A5D2F66E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39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24BD-1199-E9C3-BA61-BB2041C9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00CCB-A1F4-088B-66DB-F3EC146A1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1FC9EF-3872-5FE5-B36E-E13E49676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186CD-363F-D684-CDB4-2AAE464D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6B5755-2173-E202-DC64-BA1DAA1E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00F5D-EF42-0493-AA0D-1D383FBF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889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8C472-03A3-69A0-CA41-B2578F618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3E531A-D979-2DE2-F85D-5824C9B6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89251A-69D7-36D3-3EA3-83504067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647772-9A34-FD5D-3F0A-09D6043A3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AD168F-2788-912D-12F8-BD063FEFC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079AE07-B6D7-200D-CF28-A82DBCDB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7A0733-8E9B-F5EA-5733-B0F174E38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2B09F6-13CB-479A-263B-6BCB908A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9755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0DB900-DF63-C5C5-806D-330838FF5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D8A7CD-4D6D-ACA7-0D2D-BF2B2EF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71490D-BD82-90FB-FA00-A9049C0A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A4A5C2-0A6A-9FAA-2098-19304C80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583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6E5C1A-24AE-99A6-3F39-4CA028F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A979F-EBC6-62D5-43BC-A2B7554E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DFA712-55AD-F22C-B1C9-12D7EBF3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647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293E5-4783-7A4A-E9CC-DADF79313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851D99-F40A-D274-319A-770036B31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8921E2-122F-68CA-A441-E0205942B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63AD49-BF9D-696F-FE66-EF3FD21A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1BB06F-3645-844E-D665-D9030714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467CC-AB4E-630E-8AEE-BD0B8CDE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081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4B848-3C85-3CCC-1CBB-1DD37B96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B0C15D9-DBEA-B21C-2D1E-80ED514DDD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D719D91-0891-C279-1D71-185C79AF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070C71-76D0-3086-5565-59A1D9917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ED78E-451D-9239-6CC8-DA79B85B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BC07D-A103-6F7A-3008-E32BBB86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22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ABF607-8F1B-A5B0-E988-99072ED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A13947-2875-008B-1663-64FD5CE1A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1B21B5-AB71-7466-90CD-6309C8E22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99C18-5108-42F9-BE1B-70EC52364635}" type="datetimeFigureOut">
              <a:rPr lang="fr-FR" smtClean="0"/>
              <a:t>06/07/2023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F764EE-4F19-8782-FB0A-3FBE014DC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84A3D3-4FDC-25CA-D868-5F929FBB49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F9D5-9425-4189-968A-94F095AA465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80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https://numerique.umontpellier.fr/pairseval/" TargetMode="Externa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2.sv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7.svg"/><Relationship Id="rId4" Type="http://schemas.openxmlformats.org/officeDocument/2006/relationships/image" Target="../media/image8.jp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7.sv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8.jp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8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4.png"/><Relationship Id="rId4" Type="http://schemas.openxmlformats.org/officeDocument/2006/relationships/image" Target="../media/image8.jpg"/><Relationship Id="rId9" Type="http://schemas.openxmlformats.org/officeDocument/2006/relationships/hyperlink" Target="https://numerique.umontpellier.fr/pairseva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.png"/><Relationship Id="rId1" Type="http://schemas.openxmlformats.org/officeDocument/2006/relationships/tags" Target="../tags/tag9.xml"/><Relationship Id="rId6" Type="http://schemas.openxmlformats.org/officeDocument/2006/relationships/image" Target="../media/image12.sv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5" Type="http://schemas.openxmlformats.org/officeDocument/2006/relationships/hyperlink" Target="https://numerique.umontpellier.fr/pairseval/" TargetMode="External"/><Relationship Id="rId10" Type="http://schemas.openxmlformats.org/officeDocument/2006/relationships/image" Target="../media/image16.svg"/><Relationship Id="rId4" Type="http://schemas.openxmlformats.org/officeDocument/2006/relationships/image" Target="../media/image8.jpg"/><Relationship Id="rId9" Type="http://schemas.openxmlformats.org/officeDocument/2006/relationships/image" Target="../media/image15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51999B-791B-E185-A59D-F26BEF7B6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C900D3-FE81-662F-0F33-9C4A73A300D4}"/>
              </a:ext>
            </a:extLst>
          </p:cNvPr>
          <p:cNvSpPr txBox="1"/>
          <p:nvPr/>
        </p:nvSpPr>
        <p:spPr>
          <a:xfrm>
            <a:off x="1121228" y="4007468"/>
            <a:ext cx="65749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8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Développement du jugement évaluatif et la collaboration grâce à l’évaluation par les pairs</a:t>
            </a:r>
          </a:p>
        </p:txBody>
      </p:sp>
      <p:pic>
        <p:nvPicPr>
          <p:cNvPr id="3" name="Image 2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3D81F2EC-D39B-9C51-3303-BCFF22A2B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84" y="6106646"/>
            <a:ext cx="1790032" cy="653539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5EB72589-3ABB-C680-6070-8ECD0F282D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66" y="6107617"/>
            <a:ext cx="1276934" cy="58477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7C0BACC-1A12-5D7F-AB2D-599FD4984399}"/>
              </a:ext>
            </a:extLst>
          </p:cNvPr>
          <p:cNvSpPr txBox="1"/>
          <p:nvPr/>
        </p:nvSpPr>
        <p:spPr>
          <a:xfrm>
            <a:off x="2225607" y="5309544"/>
            <a:ext cx="686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Font typeface="Marlett" pitchFamily="2" charset="2"/>
              <a:buChar char=""/>
            </a:pP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Projet </a:t>
            </a:r>
            <a:r>
              <a:rPr lang="fr-FR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Pair’sEval</a:t>
            </a:r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 (AMI 2021 Emergence)</a:t>
            </a:r>
            <a:endParaRPr lang="en-US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C8BDE5-0DD1-9131-D333-7D2BE5BB9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94" y="6039826"/>
            <a:ext cx="1052440" cy="7203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21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944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Qu’est-ce que l’évaluation par les pairs ?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28A422-F8A3-526D-47BD-DFDB9CB5FDB7}"/>
              </a:ext>
            </a:extLst>
          </p:cNvPr>
          <p:cNvGrpSpPr/>
          <p:nvPr/>
        </p:nvGrpSpPr>
        <p:grpSpPr>
          <a:xfrm>
            <a:off x="6686550" y="1907552"/>
            <a:ext cx="4490069" cy="1816820"/>
            <a:chOff x="1311207" y="2411968"/>
            <a:chExt cx="4490069" cy="1816820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2240B9-F150-B691-4746-9F680680A814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Quelle approche pédagogique ?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E86D829-3E62-742E-22C5-D8A5DE56FE2C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Approche par compétences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Approche par problèmes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Approche par objectifs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460C68-CF7A-9A50-FCE5-7988C99C6443}"/>
              </a:ext>
            </a:extLst>
          </p:cNvPr>
          <p:cNvGrpSpPr/>
          <p:nvPr/>
        </p:nvGrpSpPr>
        <p:grpSpPr>
          <a:xfrm>
            <a:off x="313178" y="4487265"/>
            <a:ext cx="4728605" cy="2093819"/>
            <a:chOff x="1311207" y="2411968"/>
            <a:chExt cx="4490069" cy="209381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D6D47BD-A43E-C25D-860E-643FBE10DDAE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Rôle de l’enseignant 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F9C6CED-58BF-17B8-A322-08489B17C799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Partage de l’action d’évaluation avec les étudiants 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Phases de l’évaluation à prévoir en amont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sz="1800" b="0" i="0" u="none" strike="noStrike" dirty="0">
                  <a:solidFill>
                    <a:srgbClr val="124F6E"/>
                  </a:solidFill>
                  <a:effectLst/>
                  <a:latin typeface="Rajdhani" panose="02000000000000000000"/>
                </a:rPr>
                <a:t>Accompagnateur et guide (?)</a:t>
              </a:r>
              <a:r>
                <a:rPr lang="fr-FR" sz="1800" b="0" i="0" dirty="0">
                  <a:solidFill>
                    <a:srgbClr val="124F6E"/>
                  </a:solidFill>
                  <a:effectLst/>
                  <a:latin typeface="Rajdhani" panose="02000000000000000000"/>
                </a:rPr>
                <a:t>​</a:t>
              </a:r>
              <a:endParaRPr lang="fr-FR" b="0" i="0" dirty="0">
                <a:effectLst/>
                <a:latin typeface="Arial" panose="020B0604020202020204" pitchFamily="34" charset="0"/>
              </a:endParaRP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1816820"/>
            <a:chOff x="1311207" y="2411968"/>
            <a:chExt cx="5418365" cy="1816820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Pratiques pédagogiques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Alignement pédagogique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Scénario pédagogique détaillé 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Grille critériée requise / nécessaire </a:t>
              </a:r>
            </a:p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313178" y="1907552"/>
            <a:ext cx="5418365" cy="1816820"/>
            <a:chOff x="1311207" y="2411968"/>
            <a:chExt cx="5418365" cy="1816820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Visée pédagogique (liste non exhaustive)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Renforcer l’engagement des étudiants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Augmenter la motivation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Rendre l’apprenant acteur du processus d’évaluation</a:t>
              </a: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3809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">
            <a:extLst>
              <a:ext uri="{FF2B5EF4-FFF2-40B4-BE49-F238E27FC236}">
                <a16:creationId xmlns:a16="http://schemas.microsoft.com/office/drawing/2014/main" id="{4BDDE9B8-21B7-E326-EBA9-49BD0C67E4D5}"/>
              </a:ext>
            </a:extLst>
          </p:cNvPr>
          <p:cNvSpPr/>
          <p:nvPr/>
        </p:nvSpPr>
        <p:spPr>
          <a:xfrm>
            <a:off x="1" y="1444811"/>
            <a:ext cx="6383339" cy="2701390"/>
          </a:xfrm>
          <a:prstGeom prst="rect">
            <a:avLst/>
          </a:prstGeom>
          <a:solidFill>
            <a:srgbClr val="48A0D9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124F6E"/>
              </a:solidFill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D4FD1B07-F958-A573-3795-9494A56ACDF0}"/>
              </a:ext>
            </a:extLst>
          </p:cNvPr>
          <p:cNvSpPr/>
          <p:nvPr/>
        </p:nvSpPr>
        <p:spPr>
          <a:xfrm>
            <a:off x="1" y="4142377"/>
            <a:ext cx="6383339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3000" dirty="0">
              <a:solidFill>
                <a:srgbClr val="DBDDDC"/>
              </a:solidFill>
              <a:latin typeface="Helvetica Light"/>
            </a:endParaRP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2152570-5BE0-FAF2-A47A-AFC8D95FBADA}"/>
              </a:ext>
            </a:extLst>
          </p:cNvPr>
          <p:cNvSpPr/>
          <p:nvPr/>
        </p:nvSpPr>
        <p:spPr>
          <a:xfrm>
            <a:off x="6381918" y="1444811"/>
            <a:ext cx="5808660" cy="2715622"/>
          </a:xfrm>
          <a:prstGeom prst="rect">
            <a:avLst/>
          </a:prstGeom>
          <a:solidFill>
            <a:srgbClr val="DBDDDC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>
              <a:solidFill>
                <a:srgbClr val="DBDDDC"/>
              </a:solidFill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CDBF83BA-B748-7955-DE2C-3803DBE53F51}"/>
              </a:ext>
            </a:extLst>
          </p:cNvPr>
          <p:cNvSpPr/>
          <p:nvPr/>
        </p:nvSpPr>
        <p:spPr>
          <a:xfrm>
            <a:off x="6383339" y="4142377"/>
            <a:ext cx="5808661" cy="2701389"/>
          </a:xfrm>
          <a:prstGeom prst="rect">
            <a:avLst/>
          </a:prstGeom>
          <a:solidFill>
            <a:srgbClr val="124F6E"/>
          </a:solidFill>
          <a:ln w="3175">
            <a:miter lim="400000"/>
          </a:ln>
        </p:spPr>
        <p:txBody>
          <a:bodyPr lIns="38100" tIns="38100" rIns="38100" bIns="3810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9443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Les actions mises en place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CFE0AF-F1A0-2859-77F9-763875ECDA6E}"/>
              </a:ext>
            </a:extLst>
          </p:cNvPr>
          <p:cNvSpPr txBox="1"/>
          <p:nvPr/>
        </p:nvSpPr>
        <p:spPr>
          <a:xfrm>
            <a:off x="2144625" y="5043724"/>
            <a:ext cx="827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dirty="0">
                <a:solidFill>
                  <a:schemeClr val="bg1"/>
                </a:solidFill>
                <a:latin typeface="Broadway" panose="04040905080B02020502" pitchFamily="82" charset="0"/>
                <a:ea typeface="Noto Sans" panose="020B0502040504090204" pitchFamily="34" charset="0"/>
                <a:cs typeface="Browallia New" panose="020B0604020202020204" pitchFamily="34" charset="-34"/>
              </a:rPr>
              <a:t> 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428A422-F8A3-526D-47BD-DFDB9CB5FDB7}"/>
              </a:ext>
            </a:extLst>
          </p:cNvPr>
          <p:cNvGrpSpPr/>
          <p:nvPr/>
        </p:nvGrpSpPr>
        <p:grpSpPr>
          <a:xfrm>
            <a:off x="6686550" y="1907552"/>
            <a:ext cx="4490069" cy="1539821"/>
            <a:chOff x="1311207" y="2411968"/>
            <a:chExt cx="4490069" cy="1539821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62240B9-F150-B691-4746-9F680680A814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Assistance 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E86D829-3E62-742E-22C5-D8A5DE56FE2C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Assistance : questions « pédagogiques »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Assistance : questions « techniques »</a:t>
              </a:r>
            </a:p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endParaRPr lang="fr-FR" dirty="0">
                <a:solidFill>
                  <a:srgbClr val="124F6E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CA460C68-CF7A-9A50-FCE5-7988C99C6443}"/>
              </a:ext>
            </a:extLst>
          </p:cNvPr>
          <p:cNvGrpSpPr/>
          <p:nvPr/>
        </p:nvGrpSpPr>
        <p:grpSpPr>
          <a:xfrm>
            <a:off x="313178" y="4487265"/>
            <a:ext cx="4728605" cy="2093819"/>
            <a:chOff x="1311207" y="2411968"/>
            <a:chExt cx="4490069" cy="2093819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D6D47BD-A43E-C25D-860E-643FBE10DDAE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Appel à projets (interne à l’Université)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F9C6CED-58BF-17B8-A322-08489B17C799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124F6E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rgbClr val="124F6E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Un appel à projets (AAP) qui donne lieu à l'attribution d'heures et/ou un accompagnement du Bureau d'accompagnement à la pédagogie numérique.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B74EEF69-46AC-B28B-FF41-EB8C876FA3F3}"/>
              </a:ext>
            </a:extLst>
          </p:cNvPr>
          <p:cNvGrpSpPr/>
          <p:nvPr/>
        </p:nvGrpSpPr>
        <p:grpSpPr>
          <a:xfrm>
            <a:off x="6686550" y="4487265"/>
            <a:ext cx="5418365" cy="1262822"/>
            <a:chOff x="1311207" y="2411968"/>
            <a:chExt cx="5418365" cy="1262822"/>
          </a:xfrm>
        </p:grpSpPr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EB6F286-31B2-F477-05C1-FB52EB521745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Création de deux parcours d’autoformation ‘enseignants et étudiants) 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93518E01-4252-33B0-21D9-826F29D0B217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chemeClr val="bg1"/>
                </a:buClr>
                <a:buSzPct val="70000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</a:p>
            <a:p>
              <a:pPr>
                <a:buClr>
                  <a:schemeClr val="bg1"/>
                </a:buClr>
                <a:buSzPct val="70000"/>
              </a:pPr>
              <a:endPara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5EFFCDC-38EA-51AB-C060-590909678B69}"/>
              </a:ext>
            </a:extLst>
          </p:cNvPr>
          <p:cNvGrpSpPr/>
          <p:nvPr/>
        </p:nvGrpSpPr>
        <p:grpSpPr>
          <a:xfrm>
            <a:off x="313178" y="1907552"/>
            <a:ext cx="5418365" cy="2093819"/>
            <a:chOff x="1311207" y="2411968"/>
            <a:chExt cx="5418365" cy="2093819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896973-1489-19B2-A94A-3A355F57D3B2}"/>
                </a:ext>
              </a:extLst>
            </p:cNvPr>
            <p:cNvSpPr txBox="1"/>
            <p:nvPr/>
          </p:nvSpPr>
          <p:spPr>
            <a:xfrm>
              <a:off x="1311207" y="2411968"/>
              <a:ext cx="5418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Ateliers / webinaires  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5F8FF5E-3B38-1C81-F65C-4012DE5FB414}"/>
                </a:ext>
              </a:extLst>
            </p:cNvPr>
            <p:cNvSpPr txBox="1"/>
            <p:nvPr/>
          </p:nvSpPr>
          <p:spPr>
            <a:xfrm>
              <a:off x="1311207" y="3028459"/>
              <a:ext cx="44900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Comment mettre en place une évaluation par les pairs ?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La grille critériée 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Présentation de l’application </a:t>
              </a:r>
              <a:r>
                <a:rPr lang="fr-FR" dirty="0" err="1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ChallengeMe</a:t>
              </a: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 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….. </a:t>
              </a:r>
            </a:p>
          </p:txBody>
        </p:sp>
      </p:grpSp>
      <p:pic>
        <p:nvPicPr>
          <p:cNvPr id="6" name="Graphique 5">
            <a:extLst>
              <a:ext uri="{FF2B5EF4-FFF2-40B4-BE49-F238E27FC236}">
                <a16:creationId xmlns:a16="http://schemas.microsoft.com/office/drawing/2014/main" id="{027FE7D1-2DCC-303F-FF11-D1003A80B5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2FBF31-38E3-D929-187F-E7F483D218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01" y="5269399"/>
            <a:ext cx="5215261" cy="1414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728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3" name="Image 2" descr="Une image contenant capture d’écran, texte, logiciel, Icône d’ordinateur&#10;&#10;Description générée automatiquement">
            <a:extLst>
              <a:ext uri="{FF2B5EF4-FFF2-40B4-BE49-F238E27FC236}">
                <a16:creationId xmlns:a16="http://schemas.microsoft.com/office/drawing/2014/main" id="{03569024-9119-2E82-A2F4-E3FFCC8192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6" y="1643557"/>
            <a:ext cx="5636244" cy="35208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47B9325-954E-D94D-3ADC-36C100092208}"/>
              </a:ext>
            </a:extLst>
          </p:cNvPr>
          <p:cNvSpPr txBox="1"/>
          <p:nvPr/>
        </p:nvSpPr>
        <p:spPr>
          <a:xfrm>
            <a:off x="1550903" y="425669"/>
            <a:ext cx="95944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projet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Pair’sEval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: intégration de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ChallengeME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dans le sélecteur d’activités </a:t>
            </a:r>
          </a:p>
          <a:p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725D554-6F97-72B7-963A-F0071EA2D4E1}"/>
              </a:ext>
            </a:extLst>
          </p:cNvPr>
          <p:cNvSpPr/>
          <p:nvPr/>
        </p:nvSpPr>
        <p:spPr>
          <a:xfrm>
            <a:off x="4306279" y="2048096"/>
            <a:ext cx="923277" cy="108307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8" name="Image 87">
            <a:extLst>
              <a:ext uri="{FF2B5EF4-FFF2-40B4-BE49-F238E27FC236}">
                <a16:creationId xmlns:a16="http://schemas.microsoft.com/office/drawing/2014/main" id="{8093B8CE-E5D6-9FD4-431A-CBEDA6198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6589" y="3213217"/>
            <a:ext cx="7445411" cy="3616775"/>
          </a:xfrm>
          <a:prstGeom prst="rect">
            <a:avLst/>
          </a:prstGeom>
        </p:spPr>
      </p:pic>
      <p:sp>
        <p:nvSpPr>
          <p:cNvPr id="89" name="Google Shape;1876;p63">
            <a:extLst>
              <a:ext uri="{FF2B5EF4-FFF2-40B4-BE49-F238E27FC236}">
                <a16:creationId xmlns:a16="http://schemas.microsoft.com/office/drawing/2014/main" id="{14853059-F318-996A-90E3-CFC74A95702E}"/>
              </a:ext>
            </a:extLst>
          </p:cNvPr>
          <p:cNvSpPr/>
          <p:nvPr/>
        </p:nvSpPr>
        <p:spPr>
          <a:xfrm rot="19637940" flipH="1">
            <a:off x="6281633" y="1603283"/>
            <a:ext cx="1815598" cy="1712836"/>
          </a:xfrm>
          <a:prstGeom prst="curvedRightArrow">
            <a:avLst>
              <a:gd name="adj1" fmla="val 25000"/>
              <a:gd name="adj2" fmla="val 54094"/>
              <a:gd name="adj3" fmla="val 56360"/>
            </a:avLst>
          </a:prstGeom>
          <a:noFill/>
          <a:ln w="9525" cap="flat" cmpd="sng">
            <a:solidFill>
              <a:srgbClr val="DBDD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651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9ED4FE0-6D7C-E64A-D042-A958BB4242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835364"/>
              </p:ext>
            </p:extLst>
          </p:nvPr>
        </p:nvGraphicFramePr>
        <p:xfrm>
          <a:off x="2814223" y="2272683"/>
          <a:ext cx="7048870" cy="4518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ADF14AD-80E4-8C97-1BA0-121A92F04728}"/>
              </a:ext>
            </a:extLst>
          </p:cNvPr>
          <p:cNvSpPr txBox="1"/>
          <p:nvPr/>
        </p:nvSpPr>
        <p:spPr>
          <a:xfrm>
            <a:off x="1367162" y="374673"/>
            <a:ext cx="10824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 projet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Pair’sEval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: nombre d’évaluation par les pairs (comparaison atelier /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ChallengeMe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)</a:t>
            </a:r>
          </a:p>
          <a:p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556E9D97-E37D-CF54-54F3-B5E35039949A}"/>
              </a:ext>
            </a:extLst>
          </p:cNvPr>
          <p:cNvSpPr/>
          <p:nvPr/>
        </p:nvSpPr>
        <p:spPr>
          <a:xfrm>
            <a:off x="3062796" y="3817398"/>
            <a:ext cx="5450889" cy="47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WEBINAIRES / ATELIERS 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33830D51-551F-EE4E-0469-84C1D2FF7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29051">
            <a:off x="763642" y="1980510"/>
            <a:ext cx="4349974" cy="143517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50C1741-0693-6384-84E9-D16D80833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07765">
            <a:off x="5876539" y="1849362"/>
            <a:ext cx="3181514" cy="1606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00661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62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Evaluation par les pairs – projet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Pair’sEval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: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Deux types d’évaluation par les pairs 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DC4282-2E85-9B2F-232D-075566DA69B9}"/>
              </a:ext>
            </a:extLst>
          </p:cNvPr>
          <p:cNvGrpSpPr/>
          <p:nvPr/>
        </p:nvGrpSpPr>
        <p:grpSpPr>
          <a:xfrm>
            <a:off x="1437761" y="2227977"/>
            <a:ext cx="8955558" cy="1941194"/>
            <a:chOff x="2020479" y="2713752"/>
            <a:chExt cx="8955558" cy="1941194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2F05FA7D-5683-CC94-F07A-479772F25846}"/>
                </a:ext>
              </a:extLst>
            </p:cNvPr>
            <p:cNvSpPr txBox="1">
              <a:spLocks/>
            </p:cNvSpPr>
            <p:nvPr/>
          </p:nvSpPr>
          <p:spPr>
            <a:xfrm>
              <a:off x="2906400" y="2991598"/>
              <a:ext cx="8069637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Evaluation croisée </a:t>
              </a:r>
            </a:p>
          </p:txBody>
        </p:sp>
        <p:pic>
          <p:nvPicPr>
            <p:cNvPr id="26" name="Graphique 25" descr="Badge avec un remplissage uni">
              <a:extLst>
                <a:ext uri="{FF2B5EF4-FFF2-40B4-BE49-F238E27FC236}">
                  <a16:creationId xmlns:a16="http://schemas.microsoft.com/office/drawing/2014/main" id="{454500B5-2C90-9C31-FC16-27E57170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77679" y="3740546"/>
              <a:ext cx="914400" cy="914400"/>
            </a:xfrm>
            <a:prstGeom prst="rect">
              <a:avLst/>
            </a:prstGeom>
          </p:spPr>
        </p:pic>
        <p:pic>
          <p:nvPicPr>
            <p:cNvPr id="27" name="Graphique 26" descr="Badge 1 avec un remplissage uni">
              <a:extLst>
                <a:ext uri="{FF2B5EF4-FFF2-40B4-BE49-F238E27FC236}">
                  <a16:creationId xmlns:a16="http://schemas.microsoft.com/office/drawing/2014/main" id="{E9B62A0D-E577-F8E7-D27C-84050E2B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20479" y="2713752"/>
              <a:ext cx="914400" cy="914400"/>
            </a:xfrm>
            <a:prstGeom prst="rect">
              <a:avLst/>
            </a:prstGeom>
          </p:spPr>
        </p:pic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20F58DBE-B52A-3104-49BC-0666860EBB1C}"/>
                </a:ext>
              </a:extLst>
            </p:cNvPr>
            <p:cNvSpPr txBox="1">
              <a:spLocks/>
            </p:cNvSpPr>
            <p:nvPr/>
          </p:nvSpPr>
          <p:spPr>
            <a:xfrm>
              <a:off x="3392079" y="3845296"/>
              <a:ext cx="7522859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Evaluation intra-groupe </a:t>
              </a: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59E10CEB-7D6E-D459-BACA-6EC799D6D0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0DC78F-7DCF-2762-D202-60A5E19B20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64" y="6130503"/>
            <a:ext cx="1276934" cy="584775"/>
          </a:xfrm>
          <a:prstGeom prst="rect">
            <a:avLst/>
          </a:prstGeom>
        </p:spPr>
      </p:pic>
      <p:grpSp>
        <p:nvGrpSpPr>
          <p:cNvPr id="8" name="Google Shape;13074;p75">
            <a:extLst>
              <a:ext uri="{FF2B5EF4-FFF2-40B4-BE49-F238E27FC236}">
                <a16:creationId xmlns:a16="http://schemas.microsoft.com/office/drawing/2014/main" id="{460B00C1-F5D9-86AE-3754-2EC071D9E62D}"/>
              </a:ext>
            </a:extLst>
          </p:cNvPr>
          <p:cNvGrpSpPr/>
          <p:nvPr/>
        </p:nvGrpSpPr>
        <p:grpSpPr>
          <a:xfrm>
            <a:off x="6746928" y="5635714"/>
            <a:ext cx="491762" cy="494789"/>
            <a:chOff x="3107608" y="3763401"/>
            <a:chExt cx="360233" cy="362451"/>
          </a:xfrm>
          <a:solidFill>
            <a:srgbClr val="DBDDDC"/>
          </a:solidFill>
        </p:grpSpPr>
        <p:sp>
          <p:nvSpPr>
            <p:cNvPr id="9" name="Google Shape;13075;p75">
              <a:extLst>
                <a:ext uri="{FF2B5EF4-FFF2-40B4-BE49-F238E27FC236}">
                  <a16:creationId xmlns:a16="http://schemas.microsoft.com/office/drawing/2014/main" id="{6298FBC4-7F28-14AE-0865-DCC1C7CAF830}"/>
                </a:ext>
              </a:extLst>
            </p:cNvPr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76;p75">
              <a:extLst>
                <a:ext uri="{FF2B5EF4-FFF2-40B4-BE49-F238E27FC236}">
                  <a16:creationId xmlns:a16="http://schemas.microsoft.com/office/drawing/2014/main" id="{03B6432B-BADC-F246-29FD-E768FBCF2C1C}"/>
                </a:ext>
              </a:extLst>
            </p:cNvPr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77;p75">
              <a:extLst>
                <a:ext uri="{FF2B5EF4-FFF2-40B4-BE49-F238E27FC236}">
                  <a16:creationId xmlns:a16="http://schemas.microsoft.com/office/drawing/2014/main" id="{3B962522-4F0F-416E-ADD8-ADE63F64B704}"/>
                </a:ext>
              </a:extLst>
            </p:cNvPr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EAFB7E7-7A2F-AF1E-660C-68CE8EBF5231}"/>
              </a:ext>
            </a:extLst>
          </p:cNvPr>
          <p:cNvSpPr txBox="1"/>
          <p:nvPr/>
        </p:nvSpPr>
        <p:spPr>
          <a:xfrm>
            <a:off x="4949700" y="5705185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ADCDB"/>
                </a:solidFill>
                <a:hlinkClick r:id="rId13"/>
              </a:rPr>
              <a:t>En savoir plus</a:t>
            </a:r>
            <a:endParaRPr lang="fr-FR" b="1" dirty="0">
              <a:solidFill>
                <a:srgbClr val="DADCDB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A1C04C-FD83-ECED-6C99-6D36332390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3914" y="2031387"/>
            <a:ext cx="6346486" cy="25605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04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">
            <a:extLst>
              <a:ext uri="{FF2B5EF4-FFF2-40B4-BE49-F238E27FC236}">
                <a16:creationId xmlns:a16="http://schemas.microsoft.com/office/drawing/2014/main" id="{D0CE4260-E38F-22DD-0E6E-577D321F0575}"/>
              </a:ext>
            </a:extLst>
          </p:cNvPr>
          <p:cNvSpPr/>
          <p:nvPr/>
        </p:nvSpPr>
        <p:spPr>
          <a:xfrm>
            <a:off x="3799642" y="4517259"/>
            <a:ext cx="80630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fr-FR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276370" y="382915"/>
            <a:ext cx="10915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Evaluation croisée : </a:t>
            </a:r>
          </a:p>
          <a:p>
            <a:r>
              <a:rPr lang="fr-FR" sz="3200" dirty="0">
                <a:solidFill>
                  <a:prstClr val="white"/>
                </a:solidFill>
                <a:latin typeface="Orbitron" panose="02000000000000000000" pitchFamily="2" charset="0"/>
              </a:rPr>
              <a:t>Exemple : </a:t>
            </a:r>
            <a:r>
              <a:rPr lang="fr-FR" sz="3200" b="0" i="0" dirty="0">
                <a:solidFill>
                  <a:schemeClr val="bg1"/>
                </a:solidFill>
                <a:effectLst/>
                <a:latin typeface="Oswald" pitchFamily="2" charset="0"/>
              </a:rPr>
              <a:t>Création ou amélioration du profil LinkedIn (BUT MMI, IUT Béziers 2023)</a:t>
            </a:r>
          </a:p>
          <a:p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rbitron" panose="02000000000000000000" pitchFamily="2" charset="0"/>
              <a:ea typeface="+mn-ea"/>
              <a:cs typeface="+mn-cs"/>
            </a:endParaRPr>
          </a:p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 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3799643" y="1917971"/>
            <a:ext cx="8063027" cy="2584834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942087" y="1903517"/>
            <a:ext cx="7920583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« </a:t>
            </a:r>
            <a:r>
              <a:rPr lang="fr-FR" i="1" dirty="0"/>
              <a:t>Une bannière assez classique qui manque peut-être un peu de détails. Je me permets de faire quelques recommandations que je trouve pertinentes –mettre une couleur de background en-dessous de la tapisserie pourrait mieux la faire ressortir</a:t>
            </a:r>
          </a:p>
          <a:p>
            <a:r>
              <a:rPr lang="fr-FR" i="1" dirty="0"/>
              <a:t>-la forme de la tapisserie est un peu trop simpliste, il faudrait peut-être la rendre plus design</a:t>
            </a:r>
          </a:p>
          <a:p>
            <a:r>
              <a:rPr lang="fr-FR" i="1" dirty="0"/>
              <a:t>- le choix de mettre une feuille sur la bannière est très étrange. Il pourrait être pertinent d'en rajouter à d'autres endroits ou de rajouter des fleurs. Et aussi un peu mieux l'intégrer à la tapisserie</a:t>
            </a:r>
            <a:r>
              <a:rPr lang="en-GB" dirty="0"/>
              <a:t>»         </a:t>
            </a:r>
            <a:r>
              <a:rPr lang="fr-FR" dirty="0"/>
              <a:t>Etudiant, MMI, IUT Béziers, février 2023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9" name="Image 8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0696EB01-32B3-39D3-1ED8-E977BF9D7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85B6724-39BB-976B-EBA1-0FEE60613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42" y="6180837"/>
            <a:ext cx="1276934" cy="584775"/>
          </a:xfrm>
          <a:prstGeom prst="rect">
            <a:avLst/>
          </a:prstGeom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B54F917E-6B76-96AC-255B-3174A0CCA6D1}"/>
              </a:ext>
            </a:extLst>
          </p:cNvPr>
          <p:cNvSpPr txBox="1">
            <a:spLocks/>
          </p:cNvSpPr>
          <p:nvPr/>
        </p:nvSpPr>
        <p:spPr>
          <a:xfrm>
            <a:off x="4020640" y="4615492"/>
            <a:ext cx="7183424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« </a:t>
            </a:r>
            <a:r>
              <a:rPr lang="fr-FR" i="1" dirty="0"/>
              <a:t>Il y a pas trop d'efforts réalisés, la bannière est vide est ne donne aucune envie de rester sur le compte&gt;</a:t>
            </a:r>
            <a:r>
              <a:rPr lang="en-GB" dirty="0"/>
              <a:t>»</a:t>
            </a:r>
          </a:p>
          <a:p>
            <a:pPr algn="r"/>
            <a:r>
              <a:rPr lang="fr-FR" dirty="0"/>
              <a:t>Etudiant, MMI, IUT Béziers, février 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58480D5D-5357-BBCA-AD9F-5799F4A6D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6" y="3287234"/>
            <a:ext cx="3578659" cy="88025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889E543-6BE5-D09C-D023-4573DD09ED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05" y="4379674"/>
            <a:ext cx="3557660" cy="137669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DEBBA1C-0B30-1364-476C-11546E8C6E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83" y="2027816"/>
            <a:ext cx="3578659" cy="1104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173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">
            <a:extLst>
              <a:ext uri="{FF2B5EF4-FFF2-40B4-BE49-F238E27FC236}">
                <a16:creationId xmlns:a16="http://schemas.microsoft.com/office/drawing/2014/main" id="{D0CE4260-E38F-22DD-0E6E-577D321F0575}"/>
              </a:ext>
            </a:extLst>
          </p:cNvPr>
          <p:cNvSpPr/>
          <p:nvPr/>
        </p:nvSpPr>
        <p:spPr>
          <a:xfrm>
            <a:off x="2317581" y="4601679"/>
            <a:ext cx="8702219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fr-FR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276370" y="382915"/>
            <a:ext cx="10915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Evaluation intra : </a:t>
            </a:r>
          </a:p>
          <a:p>
            <a:r>
              <a:rPr lang="fr-FR" sz="3200" dirty="0">
                <a:solidFill>
                  <a:prstClr val="white"/>
                </a:solidFill>
                <a:latin typeface="Orbitron" panose="02000000000000000000" pitchFamily="2" charset="0"/>
              </a:rPr>
              <a:t>Exemple : </a:t>
            </a:r>
            <a:r>
              <a:rPr lang="fr-FR" sz="3200" b="0" i="0" dirty="0">
                <a:solidFill>
                  <a:schemeClr val="bg1"/>
                </a:solidFill>
                <a:effectLst/>
                <a:latin typeface="Oswald" pitchFamily="2" charset="0"/>
              </a:rPr>
              <a:t>Travail de groupe (BUT MMI, IUT Béziers 2023)</a:t>
            </a:r>
          </a:p>
          <a:p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rbitron" panose="02000000000000000000" pitchFamily="2" charset="0"/>
              <a:ea typeface="+mn-ea"/>
              <a:cs typeface="+mn-cs"/>
            </a:endParaRPr>
          </a:p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 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2249555" y="2023194"/>
            <a:ext cx="8782118" cy="2196698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4409854" y="2076699"/>
            <a:ext cx="6505776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just"/>
            <a:r>
              <a:rPr lang="fr-FR" sz="1600" i="1" dirty="0"/>
              <a:t>« Il est facile de travailler avec car il est capable d'organiser un groupe en écoutant les opinions de chacun. En outre, il est très proactif et productif dans son travail</a:t>
            </a:r>
          </a:p>
          <a:p>
            <a:r>
              <a:rPr lang="fr-FR" sz="1600" b="1" i="1" dirty="0">
                <a:solidFill>
                  <a:schemeClr val="tx1"/>
                </a:solidFill>
              </a:rPr>
              <a:t>Cependant</a:t>
            </a:r>
            <a:r>
              <a:rPr lang="fr-FR" sz="1600" i="1" dirty="0"/>
              <a:t>, il ne peut pas donner de conseils ou de critiques constructives. Je suppose qu'il ne veut pas offenser les autres membres du groupe, ou qu'il pense qu'ils sont plus compétents, ce qui, à mon avis, n'est pas vrai             </a:t>
            </a:r>
            <a:r>
              <a:rPr lang="fr-FR" sz="1600" dirty="0"/>
              <a:t>Etudiant, MMI, IUT Béziers, février 2023</a:t>
            </a:r>
          </a:p>
          <a:p>
            <a:endParaRPr lang="fr-FR" sz="1600" i="1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9" name="Image 8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0696EB01-32B3-39D3-1ED8-E977BF9D7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85B6724-39BB-976B-EBA1-0FEE60613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42" y="6180837"/>
            <a:ext cx="1276934" cy="584775"/>
          </a:xfrm>
          <a:prstGeom prst="rect">
            <a:avLst/>
          </a:prstGeom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B54F917E-6B76-96AC-255B-3174A0CCA6D1}"/>
              </a:ext>
            </a:extLst>
          </p:cNvPr>
          <p:cNvSpPr txBox="1">
            <a:spLocks/>
          </p:cNvSpPr>
          <p:nvPr/>
        </p:nvSpPr>
        <p:spPr>
          <a:xfrm>
            <a:off x="4508989" y="4739663"/>
            <a:ext cx="6406641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« </a:t>
            </a:r>
            <a:r>
              <a:rPr lang="fr-FR" i="1" dirty="0"/>
              <a:t>C'était productif</a:t>
            </a:r>
            <a:r>
              <a:rPr lang="en-GB" dirty="0"/>
              <a:t>»</a:t>
            </a:r>
          </a:p>
          <a:p>
            <a:pPr algn="r"/>
            <a:r>
              <a:rPr lang="fr-FR" dirty="0"/>
              <a:t>Etudiant, MMI, IUT Béziers, février 2023</a:t>
            </a:r>
          </a:p>
        </p:txBody>
      </p:sp>
      <p:grpSp>
        <p:nvGrpSpPr>
          <p:cNvPr id="5" name="Google Shape;1633;p63">
            <a:extLst>
              <a:ext uri="{FF2B5EF4-FFF2-40B4-BE49-F238E27FC236}">
                <a16:creationId xmlns:a16="http://schemas.microsoft.com/office/drawing/2014/main" id="{8A223D7D-561A-21F1-9447-8E3E26ACBBEF}"/>
              </a:ext>
            </a:extLst>
          </p:cNvPr>
          <p:cNvGrpSpPr/>
          <p:nvPr/>
        </p:nvGrpSpPr>
        <p:grpSpPr>
          <a:xfrm>
            <a:off x="2228295" y="2023194"/>
            <a:ext cx="8791505" cy="2632830"/>
            <a:chOff x="4411970" y="1801825"/>
            <a:chExt cx="734586" cy="409262"/>
          </a:xfrm>
        </p:grpSpPr>
        <p:sp>
          <p:nvSpPr>
            <p:cNvPr id="6" name="Google Shape;1634;p63">
              <a:extLst>
                <a:ext uri="{FF2B5EF4-FFF2-40B4-BE49-F238E27FC236}">
                  <a16:creationId xmlns:a16="http://schemas.microsoft.com/office/drawing/2014/main" id="{E7ACD22D-A422-A3A5-C50C-4F80FDF7530A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35;p63">
              <a:extLst>
                <a:ext uri="{FF2B5EF4-FFF2-40B4-BE49-F238E27FC236}">
                  <a16:creationId xmlns:a16="http://schemas.microsoft.com/office/drawing/2014/main" id="{23908991-11C9-F126-E7B1-63DF2E4A522A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633;p63">
            <a:extLst>
              <a:ext uri="{FF2B5EF4-FFF2-40B4-BE49-F238E27FC236}">
                <a16:creationId xmlns:a16="http://schemas.microsoft.com/office/drawing/2014/main" id="{730A9764-46F2-8971-E474-E7D75D2CD5FB}"/>
              </a:ext>
            </a:extLst>
          </p:cNvPr>
          <p:cNvGrpSpPr/>
          <p:nvPr/>
        </p:nvGrpSpPr>
        <p:grpSpPr>
          <a:xfrm>
            <a:off x="2308194" y="4608636"/>
            <a:ext cx="8782118" cy="1572201"/>
            <a:chOff x="4411970" y="1801825"/>
            <a:chExt cx="734586" cy="409262"/>
          </a:xfrm>
        </p:grpSpPr>
        <p:sp>
          <p:nvSpPr>
            <p:cNvPr id="13" name="Google Shape;1634;p63">
              <a:extLst>
                <a:ext uri="{FF2B5EF4-FFF2-40B4-BE49-F238E27FC236}">
                  <a16:creationId xmlns:a16="http://schemas.microsoft.com/office/drawing/2014/main" id="{10AD1AD9-0A3E-7C37-3FF8-D610317C74C7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5;p63">
              <a:extLst>
                <a:ext uri="{FF2B5EF4-FFF2-40B4-BE49-F238E27FC236}">
                  <a16:creationId xmlns:a16="http://schemas.microsoft.com/office/drawing/2014/main" id="{999F90E3-0372-B7AE-2179-754F1131FF7C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BDD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2298;p74">
            <a:extLst>
              <a:ext uri="{FF2B5EF4-FFF2-40B4-BE49-F238E27FC236}">
                <a16:creationId xmlns:a16="http://schemas.microsoft.com/office/drawing/2014/main" id="{D833081D-DA84-C72F-28F1-9B4DB475B49A}"/>
              </a:ext>
            </a:extLst>
          </p:cNvPr>
          <p:cNvGrpSpPr/>
          <p:nvPr/>
        </p:nvGrpSpPr>
        <p:grpSpPr>
          <a:xfrm>
            <a:off x="456716" y="3087627"/>
            <a:ext cx="1264340" cy="1386212"/>
            <a:chOff x="6675256" y="1516169"/>
            <a:chExt cx="327823" cy="357009"/>
          </a:xfrm>
          <a:solidFill>
            <a:srgbClr val="DBDDDC"/>
          </a:solidFill>
        </p:grpSpPr>
        <p:sp>
          <p:nvSpPr>
            <p:cNvPr id="16" name="Google Shape;12299;p74">
              <a:extLst>
                <a:ext uri="{FF2B5EF4-FFF2-40B4-BE49-F238E27FC236}">
                  <a16:creationId xmlns:a16="http://schemas.microsoft.com/office/drawing/2014/main" id="{81AFF266-DA15-E3C5-9281-BDEC42E9AD54}"/>
                </a:ext>
              </a:extLst>
            </p:cNvPr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300;p74">
              <a:extLst>
                <a:ext uri="{FF2B5EF4-FFF2-40B4-BE49-F238E27FC236}">
                  <a16:creationId xmlns:a16="http://schemas.microsoft.com/office/drawing/2014/main" id="{CFCE902A-0748-5B32-BFC6-3A80AAC2E75E}"/>
                </a:ext>
              </a:extLst>
            </p:cNvPr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301;p74">
              <a:extLst>
                <a:ext uri="{FF2B5EF4-FFF2-40B4-BE49-F238E27FC236}">
                  <a16:creationId xmlns:a16="http://schemas.microsoft.com/office/drawing/2014/main" id="{B17D0FE2-A453-CB7C-1F90-AE517598CC2C}"/>
                </a:ext>
              </a:extLst>
            </p:cNvPr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302;p74">
              <a:extLst>
                <a:ext uri="{FF2B5EF4-FFF2-40B4-BE49-F238E27FC236}">
                  <a16:creationId xmlns:a16="http://schemas.microsoft.com/office/drawing/2014/main" id="{41A68BFB-8F95-1754-D539-9D7068584F2A}"/>
                </a:ext>
              </a:extLst>
            </p:cNvPr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303;p74">
              <a:extLst>
                <a:ext uri="{FF2B5EF4-FFF2-40B4-BE49-F238E27FC236}">
                  <a16:creationId xmlns:a16="http://schemas.microsoft.com/office/drawing/2014/main" id="{D612D58F-3443-0428-CBFD-9BAA4AC0C157}"/>
                </a:ext>
              </a:extLst>
            </p:cNvPr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304;p74">
              <a:extLst>
                <a:ext uri="{FF2B5EF4-FFF2-40B4-BE49-F238E27FC236}">
                  <a16:creationId xmlns:a16="http://schemas.microsoft.com/office/drawing/2014/main" id="{13F65CD2-C6EB-2BD3-D1C6-D2C2957492FE}"/>
                </a:ext>
              </a:extLst>
            </p:cNvPr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305;p74">
              <a:extLst>
                <a:ext uri="{FF2B5EF4-FFF2-40B4-BE49-F238E27FC236}">
                  <a16:creationId xmlns:a16="http://schemas.microsoft.com/office/drawing/2014/main" id="{1220B282-A17E-4C9B-AC6D-76FCC420D297}"/>
                </a:ext>
              </a:extLst>
            </p:cNvPr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306;p74">
              <a:extLst>
                <a:ext uri="{FF2B5EF4-FFF2-40B4-BE49-F238E27FC236}">
                  <a16:creationId xmlns:a16="http://schemas.microsoft.com/office/drawing/2014/main" id="{2D08B384-05F9-2A27-8BEE-7E83AED9158D}"/>
                </a:ext>
              </a:extLst>
            </p:cNvPr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307;p74">
              <a:extLst>
                <a:ext uri="{FF2B5EF4-FFF2-40B4-BE49-F238E27FC236}">
                  <a16:creationId xmlns:a16="http://schemas.microsoft.com/office/drawing/2014/main" id="{54889B13-1D13-0ABF-71DC-2B3BE5AEA244}"/>
                </a:ext>
              </a:extLst>
            </p:cNvPr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" name="Google Shape;11640;p72">
            <a:extLst>
              <a:ext uri="{FF2B5EF4-FFF2-40B4-BE49-F238E27FC236}">
                <a16:creationId xmlns:a16="http://schemas.microsoft.com/office/drawing/2014/main" id="{D49A7F46-DAE8-41E3-9BFE-76E05DE187D5}"/>
              </a:ext>
            </a:extLst>
          </p:cNvPr>
          <p:cNvGrpSpPr/>
          <p:nvPr/>
        </p:nvGrpSpPr>
        <p:grpSpPr>
          <a:xfrm>
            <a:off x="2801205" y="2458796"/>
            <a:ext cx="851001" cy="1033943"/>
            <a:chOff x="5216456" y="3725484"/>
            <a:chExt cx="356196" cy="265631"/>
          </a:xfrm>
          <a:solidFill>
            <a:srgbClr val="DBDDDC"/>
          </a:solidFill>
        </p:grpSpPr>
        <p:sp>
          <p:nvSpPr>
            <p:cNvPr id="26" name="Google Shape;11641;p72">
              <a:extLst>
                <a:ext uri="{FF2B5EF4-FFF2-40B4-BE49-F238E27FC236}">
                  <a16:creationId xmlns:a16="http://schemas.microsoft.com/office/drawing/2014/main" id="{3BDA3950-B6C2-0E48-8607-C0C32A694074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642;p72">
              <a:extLst>
                <a:ext uri="{FF2B5EF4-FFF2-40B4-BE49-F238E27FC236}">
                  <a16:creationId xmlns:a16="http://schemas.microsoft.com/office/drawing/2014/main" id="{076CEED3-D848-63B2-A71C-D1A221CEEE46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1692;p72">
            <a:extLst>
              <a:ext uri="{FF2B5EF4-FFF2-40B4-BE49-F238E27FC236}">
                <a16:creationId xmlns:a16="http://schemas.microsoft.com/office/drawing/2014/main" id="{0EB50BFF-019F-6303-7AEC-B69111833320}"/>
              </a:ext>
            </a:extLst>
          </p:cNvPr>
          <p:cNvGrpSpPr/>
          <p:nvPr/>
        </p:nvGrpSpPr>
        <p:grpSpPr>
          <a:xfrm>
            <a:off x="2885035" y="4845737"/>
            <a:ext cx="764088" cy="770901"/>
            <a:chOff x="5779408" y="3699191"/>
            <a:chExt cx="317645" cy="318757"/>
          </a:xfrm>
          <a:solidFill>
            <a:srgbClr val="DBDDDC"/>
          </a:solidFill>
        </p:grpSpPr>
        <p:sp>
          <p:nvSpPr>
            <p:cNvPr id="29" name="Google Shape;11693;p72">
              <a:extLst>
                <a:ext uri="{FF2B5EF4-FFF2-40B4-BE49-F238E27FC236}">
                  <a16:creationId xmlns:a16="http://schemas.microsoft.com/office/drawing/2014/main" id="{926DE8E0-535E-11A9-5BA2-C051D6A56A24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694;p72">
              <a:extLst>
                <a:ext uri="{FF2B5EF4-FFF2-40B4-BE49-F238E27FC236}">
                  <a16:creationId xmlns:a16="http://schemas.microsoft.com/office/drawing/2014/main" id="{C421B0AF-57EA-463F-C2B3-6C6BC96843A2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411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365299" y="1425556"/>
            <a:ext cx="11291082" cy="3322215"/>
            <a:chOff x="440481" y="2615165"/>
            <a:chExt cx="7662051" cy="3322215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04 – </a:t>
              </a:r>
              <a:r>
                <a: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 pitchFamily="2" charset="0"/>
                  <a:ea typeface="+mn-ea"/>
                  <a:cs typeface="Rajdhani" panose="02000000000000000000" pitchFamily="2" charset="0"/>
                </a:rPr>
                <a:t>Evolution souhaitée des pratiques pédagogiques &amp;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ajdhani" panose="02000000000000000000" pitchFamily="2" charset="0"/>
                  <a:ea typeface="+mn-ea"/>
                  <a:cs typeface="Rajdhani" panose="02000000000000000000" pitchFamily="2" charset="0"/>
                </a:rPr>
                <a:t>Apports pour la recherche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endParaRP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3BAADDB6-E3E4-F490-E235-665C204FC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AE82F2-DA08-5EFF-99C7-1223A3789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20" y="6186490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9380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7" y="435109"/>
            <a:ext cx="761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Bénéfices pour les étudiants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21E64F7-73F1-1C8A-2B38-68E6D6E47D55}"/>
              </a:ext>
            </a:extLst>
          </p:cNvPr>
          <p:cNvGrpSpPr/>
          <p:nvPr/>
        </p:nvGrpSpPr>
        <p:grpSpPr>
          <a:xfrm>
            <a:off x="735536" y="1706902"/>
            <a:ext cx="10542181" cy="4402143"/>
            <a:chOff x="1311207" y="2411968"/>
            <a:chExt cx="4490069" cy="440214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6FB529D-CBCC-C204-BFA5-A066C5BAC0AF}"/>
                </a:ext>
              </a:extLst>
            </p:cNvPr>
            <p:cNvSpPr txBox="1"/>
            <p:nvPr/>
          </p:nvSpPr>
          <p:spPr>
            <a:xfrm>
              <a:off x="1311207" y="2411968"/>
              <a:ext cx="4490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400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E39F61E-AD96-5835-1DD1-33B4CEF1DB6C}"/>
                </a:ext>
              </a:extLst>
            </p:cNvPr>
            <p:cNvSpPr txBox="1"/>
            <p:nvPr/>
          </p:nvSpPr>
          <p:spPr>
            <a:xfrm>
              <a:off x="1311207" y="3028459"/>
              <a:ext cx="439290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Développement du jugement évaluatif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Développement de compétences transférable au monde professionnel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Développement de la réflexivité, de l’auto-régulation et de la gestion de son apprentissage </a:t>
              </a:r>
            </a:p>
            <a:p>
              <a:pPr marL="285750" indent="-285750">
                <a:buClr>
                  <a:schemeClr val="bg1"/>
                </a:buClr>
                <a:buSzPct val="70000"/>
                <a:buFont typeface="Marlett" pitchFamily="2" charset="2"/>
                <a:buChar char=""/>
              </a:pPr>
              <a:r>
                <a:rPr lang="fr-FR" sz="2400" dirty="0">
                  <a:solidFill>
                    <a:schemeClr val="bg1"/>
                  </a:solidFill>
                  <a:latin typeface="Rajdhani" panose="02000000000000000000" pitchFamily="2" charset="0"/>
                  <a:ea typeface="Noto Sans" panose="020B0502040504090204" pitchFamily="34" charset="0"/>
                  <a:cs typeface="Rajdhani" panose="02000000000000000000" pitchFamily="2" charset="0"/>
                </a:rPr>
                <a:t>Renforcer l’engagement et la participation des étudiants qui deviennent acteurs et artisans de leur apprentissage</a:t>
              </a:r>
            </a:p>
          </p:txBody>
        </p:sp>
      </p:grpSp>
      <p:grpSp>
        <p:nvGrpSpPr>
          <p:cNvPr id="30" name="Google Shape;654;p36">
            <a:extLst>
              <a:ext uri="{FF2B5EF4-FFF2-40B4-BE49-F238E27FC236}">
                <a16:creationId xmlns:a16="http://schemas.microsoft.com/office/drawing/2014/main" id="{539B5A6C-D407-98D4-FAA7-661724B571D9}"/>
              </a:ext>
            </a:extLst>
          </p:cNvPr>
          <p:cNvGrpSpPr/>
          <p:nvPr/>
        </p:nvGrpSpPr>
        <p:grpSpPr>
          <a:xfrm>
            <a:off x="10867790" y="1783686"/>
            <a:ext cx="819854" cy="845613"/>
            <a:chOff x="7528096" y="2450059"/>
            <a:chExt cx="327976" cy="324316"/>
          </a:xfrm>
          <a:solidFill>
            <a:srgbClr val="DADCDB"/>
          </a:solidFill>
        </p:grpSpPr>
        <p:sp>
          <p:nvSpPr>
            <p:cNvPr id="31" name="Google Shape;655;p36">
              <a:extLst>
                <a:ext uri="{FF2B5EF4-FFF2-40B4-BE49-F238E27FC236}">
                  <a16:creationId xmlns:a16="http://schemas.microsoft.com/office/drawing/2014/main" id="{0C6E0DC9-58FD-77DE-7B16-29969057E621}"/>
                </a:ext>
              </a:extLst>
            </p:cNvPr>
            <p:cNvSpPr/>
            <p:nvPr/>
          </p:nvSpPr>
          <p:spPr>
            <a:xfrm>
              <a:off x="7569411" y="2697187"/>
              <a:ext cx="26928" cy="25623"/>
            </a:xfrm>
            <a:custGeom>
              <a:avLst/>
              <a:gdLst/>
              <a:ahLst/>
              <a:cxnLst/>
              <a:rect l="l" t="t" r="r" b="b"/>
              <a:pathLst>
                <a:path w="846" h="805" extrusionOk="0">
                  <a:moveTo>
                    <a:pt x="679" y="1"/>
                  </a:moveTo>
                  <a:cubicBezTo>
                    <a:pt x="640" y="1"/>
                    <a:pt x="602" y="16"/>
                    <a:pt x="572" y="46"/>
                  </a:cubicBezTo>
                  <a:lnTo>
                    <a:pt x="60" y="558"/>
                  </a:lnTo>
                  <a:cubicBezTo>
                    <a:pt x="0" y="617"/>
                    <a:pt x="0" y="700"/>
                    <a:pt x="60" y="760"/>
                  </a:cubicBezTo>
                  <a:cubicBezTo>
                    <a:pt x="96" y="790"/>
                    <a:pt x="134" y="805"/>
                    <a:pt x="172" y="805"/>
                  </a:cubicBezTo>
                  <a:cubicBezTo>
                    <a:pt x="209" y="805"/>
                    <a:pt x="244" y="790"/>
                    <a:pt x="274" y="760"/>
                  </a:cubicBezTo>
                  <a:lnTo>
                    <a:pt x="786" y="260"/>
                  </a:lnTo>
                  <a:cubicBezTo>
                    <a:pt x="846" y="200"/>
                    <a:pt x="846" y="105"/>
                    <a:pt x="786" y="46"/>
                  </a:cubicBezTo>
                  <a:cubicBezTo>
                    <a:pt x="756" y="16"/>
                    <a:pt x="71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2" name="Google Shape;656;p36">
              <a:extLst>
                <a:ext uri="{FF2B5EF4-FFF2-40B4-BE49-F238E27FC236}">
                  <a16:creationId xmlns:a16="http://schemas.microsoft.com/office/drawing/2014/main" id="{A5855261-1D90-CA88-6DA1-04987CF59877}"/>
                </a:ext>
              </a:extLst>
            </p:cNvPr>
            <p:cNvSpPr/>
            <p:nvPr/>
          </p:nvSpPr>
          <p:spPr>
            <a:xfrm>
              <a:off x="7600859" y="2728667"/>
              <a:ext cx="26578" cy="25591"/>
            </a:xfrm>
            <a:custGeom>
              <a:avLst/>
              <a:gdLst/>
              <a:ahLst/>
              <a:cxnLst/>
              <a:rect l="l" t="t" r="r" b="b"/>
              <a:pathLst>
                <a:path w="835" h="804" extrusionOk="0">
                  <a:moveTo>
                    <a:pt x="673" y="0"/>
                  </a:moveTo>
                  <a:cubicBezTo>
                    <a:pt x="638" y="0"/>
                    <a:pt x="602" y="15"/>
                    <a:pt x="572" y="45"/>
                  </a:cubicBezTo>
                  <a:lnTo>
                    <a:pt x="60" y="545"/>
                  </a:lnTo>
                  <a:cubicBezTo>
                    <a:pt x="1" y="604"/>
                    <a:pt x="1" y="700"/>
                    <a:pt x="60" y="759"/>
                  </a:cubicBezTo>
                  <a:cubicBezTo>
                    <a:pt x="90" y="789"/>
                    <a:pt x="129" y="804"/>
                    <a:pt x="167" y="804"/>
                  </a:cubicBezTo>
                  <a:cubicBezTo>
                    <a:pt x="206" y="804"/>
                    <a:pt x="245" y="789"/>
                    <a:pt x="274" y="759"/>
                  </a:cubicBezTo>
                  <a:lnTo>
                    <a:pt x="775" y="247"/>
                  </a:lnTo>
                  <a:cubicBezTo>
                    <a:pt x="834" y="188"/>
                    <a:pt x="834" y="104"/>
                    <a:pt x="775" y="45"/>
                  </a:cubicBezTo>
                  <a:cubicBezTo>
                    <a:pt x="745" y="15"/>
                    <a:pt x="709" y="0"/>
                    <a:pt x="6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3" name="Google Shape;657;p36">
              <a:extLst>
                <a:ext uri="{FF2B5EF4-FFF2-40B4-BE49-F238E27FC236}">
                  <a16:creationId xmlns:a16="http://schemas.microsoft.com/office/drawing/2014/main" id="{1D0EB98A-A0E7-3FE4-1FFC-CECA8AC9A0B7}"/>
                </a:ext>
              </a:extLst>
            </p:cNvPr>
            <p:cNvSpPr/>
            <p:nvPr/>
          </p:nvSpPr>
          <p:spPr>
            <a:xfrm>
              <a:off x="7585326" y="2713102"/>
              <a:ext cx="26546" cy="25241"/>
            </a:xfrm>
            <a:custGeom>
              <a:avLst/>
              <a:gdLst/>
              <a:ahLst/>
              <a:cxnLst/>
              <a:rect l="l" t="t" r="r" b="b"/>
              <a:pathLst>
                <a:path w="834" h="793" extrusionOk="0">
                  <a:moveTo>
                    <a:pt x="667" y="1"/>
                  </a:moveTo>
                  <a:cubicBezTo>
                    <a:pt x="629" y="1"/>
                    <a:pt x="590" y="16"/>
                    <a:pt x="560" y="46"/>
                  </a:cubicBezTo>
                  <a:lnTo>
                    <a:pt x="60" y="546"/>
                  </a:lnTo>
                  <a:cubicBezTo>
                    <a:pt x="0" y="605"/>
                    <a:pt x="0" y="700"/>
                    <a:pt x="60" y="748"/>
                  </a:cubicBezTo>
                  <a:cubicBezTo>
                    <a:pt x="90" y="778"/>
                    <a:pt x="125" y="793"/>
                    <a:pt x="161" y="793"/>
                  </a:cubicBezTo>
                  <a:cubicBezTo>
                    <a:pt x="197" y="793"/>
                    <a:pt x="233" y="778"/>
                    <a:pt x="262" y="748"/>
                  </a:cubicBezTo>
                  <a:lnTo>
                    <a:pt x="774" y="248"/>
                  </a:lnTo>
                  <a:cubicBezTo>
                    <a:pt x="834" y="189"/>
                    <a:pt x="834" y="105"/>
                    <a:pt x="774" y="46"/>
                  </a:cubicBezTo>
                  <a:cubicBezTo>
                    <a:pt x="745" y="16"/>
                    <a:pt x="706" y="1"/>
                    <a:pt x="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4" name="Google Shape;658;p36">
              <a:extLst>
                <a:ext uri="{FF2B5EF4-FFF2-40B4-BE49-F238E27FC236}">
                  <a16:creationId xmlns:a16="http://schemas.microsoft.com/office/drawing/2014/main" id="{34E07487-8A81-2202-0885-EF00B4C6E5CE}"/>
                </a:ext>
              </a:extLst>
            </p:cNvPr>
            <p:cNvSpPr/>
            <p:nvPr/>
          </p:nvSpPr>
          <p:spPr>
            <a:xfrm>
              <a:off x="7528096" y="2450059"/>
              <a:ext cx="327976" cy="324316"/>
            </a:xfrm>
            <a:custGeom>
              <a:avLst/>
              <a:gdLst/>
              <a:ahLst/>
              <a:cxnLst/>
              <a:rect l="l" t="t" r="r" b="b"/>
              <a:pathLst>
                <a:path w="10304" h="10189" extrusionOk="0">
                  <a:moveTo>
                    <a:pt x="9954" y="309"/>
                  </a:moveTo>
                  <a:lnTo>
                    <a:pt x="9538" y="1761"/>
                  </a:lnTo>
                  <a:lnTo>
                    <a:pt x="8514" y="725"/>
                  </a:lnTo>
                  <a:lnTo>
                    <a:pt x="9954" y="309"/>
                  </a:lnTo>
                  <a:close/>
                  <a:moveTo>
                    <a:pt x="4311" y="3369"/>
                  </a:moveTo>
                  <a:lnTo>
                    <a:pt x="2501" y="5178"/>
                  </a:lnTo>
                  <a:lnTo>
                    <a:pt x="429" y="5012"/>
                  </a:lnTo>
                  <a:cubicBezTo>
                    <a:pt x="394" y="5012"/>
                    <a:pt x="382" y="4988"/>
                    <a:pt x="417" y="4952"/>
                  </a:cubicBezTo>
                  <a:cubicBezTo>
                    <a:pt x="1310" y="4059"/>
                    <a:pt x="2477" y="3523"/>
                    <a:pt x="3727" y="3404"/>
                  </a:cubicBezTo>
                  <a:lnTo>
                    <a:pt x="4311" y="3369"/>
                  </a:lnTo>
                  <a:close/>
                  <a:moveTo>
                    <a:pt x="2537" y="5571"/>
                  </a:moveTo>
                  <a:lnTo>
                    <a:pt x="3358" y="6381"/>
                  </a:lnTo>
                  <a:lnTo>
                    <a:pt x="3049" y="6702"/>
                  </a:lnTo>
                  <a:cubicBezTo>
                    <a:pt x="2715" y="6369"/>
                    <a:pt x="2299" y="5952"/>
                    <a:pt x="2227" y="5893"/>
                  </a:cubicBezTo>
                  <a:lnTo>
                    <a:pt x="2537" y="5571"/>
                  </a:lnTo>
                  <a:close/>
                  <a:moveTo>
                    <a:pt x="2418" y="6464"/>
                  </a:moveTo>
                  <a:lnTo>
                    <a:pt x="2834" y="6881"/>
                  </a:lnTo>
                  <a:lnTo>
                    <a:pt x="2465" y="7250"/>
                  </a:lnTo>
                  <a:cubicBezTo>
                    <a:pt x="2453" y="7262"/>
                    <a:pt x="2441" y="7298"/>
                    <a:pt x="2418" y="7310"/>
                  </a:cubicBezTo>
                  <a:lnTo>
                    <a:pt x="2049" y="6940"/>
                  </a:lnTo>
                  <a:cubicBezTo>
                    <a:pt x="2025" y="6905"/>
                    <a:pt x="2025" y="6857"/>
                    <a:pt x="2049" y="6833"/>
                  </a:cubicBezTo>
                  <a:lnTo>
                    <a:pt x="2418" y="6464"/>
                  </a:lnTo>
                  <a:close/>
                  <a:moveTo>
                    <a:pt x="8168" y="821"/>
                  </a:moveTo>
                  <a:lnTo>
                    <a:pt x="9418" y="2071"/>
                  </a:lnTo>
                  <a:lnTo>
                    <a:pt x="9061" y="3380"/>
                  </a:lnTo>
                  <a:lnTo>
                    <a:pt x="4906" y="7536"/>
                  </a:lnTo>
                  <a:lnTo>
                    <a:pt x="4084" y="6714"/>
                  </a:lnTo>
                  <a:lnTo>
                    <a:pt x="5978" y="4821"/>
                  </a:lnTo>
                  <a:cubicBezTo>
                    <a:pt x="6109" y="4690"/>
                    <a:pt x="6144" y="4452"/>
                    <a:pt x="5966" y="4273"/>
                  </a:cubicBezTo>
                  <a:cubicBezTo>
                    <a:pt x="5888" y="4196"/>
                    <a:pt x="5790" y="4157"/>
                    <a:pt x="5693" y="4157"/>
                  </a:cubicBezTo>
                  <a:cubicBezTo>
                    <a:pt x="5597" y="4157"/>
                    <a:pt x="5501" y="4196"/>
                    <a:pt x="5430" y="4273"/>
                  </a:cubicBezTo>
                  <a:lnTo>
                    <a:pt x="3537" y="6167"/>
                  </a:lnTo>
                  <a:lnTo>
                    <a:pt x="2715" y="5345"/>
                  </a:lnTo>
                  <a:lnTo>
                    <a:pt x="6871" y="1190"/>
                  </a:lnTo>
                  <a:lnTo>
                    <a:pt x="8168" y="821"/>
                  </a:lnTo>
                  <a:close/>
                  <a:moveTo>
                    <a:pt x="5711" y="4485"/>
                  </a:moveTo>
                  <a:cubicBezTo>
                    <a:pt x="5733" y="4485"/>
                    <a:pt x="5757" y="4494"/>
                    <a:pt x="5775" y="4512"/>
                  </a:cubicBezTo>
                  <a:cubicBezTo>
                    <a:pt x="5799" y="4535"/>
                    <a:pt x="5799" y="4595"/>
                    <a:pt x="5775" y="4631"/>
                  </a:cubicBezTo>
                  <a:lnTo>
                    <a:pt x="3775" y="6619"/>
                  </a:lnTo>
                  <a:cubicBezTo>
                    <a:pt x="3692" y="6714"/>
                    <a:pt x="2894" y="7488"/>
                    <a:pt x="2811" y="7595"/>
                  </a:cubicBezTo>
                  <a:cubicBezTo>
                    <a:pt x="2793" y="7607"/>
                    <a:pt x="2769" y="7613"/>
                    <a:pt x="2747" y="7613"/>
                  </a:cubicBezTo>
                  <a:cubicBezTo>
                    <a:pt x="2724" y="7613"/>
                    <a:pt x="2703" y="7607"/>
                    <a:pt x="2691" y="7595"/>
                  </a:cubicBezTo>
                  <a:cubicBezTo>
                    <a:pt x="2656" y="7560"/>
                    <a:pt x="2656" y="7500"/>
                    <a:pt x="2691" y="7476"/>
                  </a:cubicBezTo>
                  <a:lnTo>
                    <a:pt x="5656" y="4512"/>
                  </a:lnTo>
                  <a:cubicBezTo>
                    <a:pt x="5668" y="4494"/>
                    <a:pt x="5689" y="4485"/>
                    <a:pt x="5711" y="4485"/>
                  </a:cubicBezTo>
                  <a:close/>
                  <a:moveTo>
                    <a:pt x="3894" y="6917"/>
                  </a:moveTo>
                  <a:lnTo>
                    <a:pt x="4716" y="7738"/>
                  </a:lnTo>
                  <a:lnTo>
                    <a:pt x="4406" y="8036"/>
                  </a:lnTo>
                  <a:lnTo>
                    <a:pt x="4382" y="8036"/>
                  </a:lnTo>
                  <a:lnTo>
                    <a:pt x="3584" y="7238"/>
                  </a:lnTo>
                  <a:lnTo>
                    <a:pt x="3894" y="6917"/>
                  </a:lnTo>
                  <a:close/>
                  <a:moveTo>
                    <a:pt x="3394" y="7452"/>
                  </a:moveTo>
                  <a:lnTo>
                    <a:pt x="3811" y="7869"/>
                  </a:lnTo>
                  <a:lnTo>
                    <a:pt x="3430" y="8226"/>
                  </a:lnTo>
                  <a:cubicBezTo>
                    <a:pt x="3418" y="8250"/>
                    <a:pt x="3394" y="8250"/>
                    <a:pt x="3394" y="8250"/>
                  </a:cubicBezTo>
                  <a:cubicBezTo>
                    <a:pt x="3370" y="8250"/>
                    <a:pt x="3358" y="8250"/>
                    <a:pt x="3346" y="8226"/>
                  </a:cubicBezTo>
                  <a:lnTo>
                    <a:pt x="2977" y="7857"/>
                  </a:lnTo>
                  <a:cubicBezTo>
                    <a:pt x="2989" y="7845"/>
                    <a:pt x="3013" y="7833"/>
                    <a:pt x="3037" y="7810"/>
                  </a:cubicBezTo>
                  <a:lnTo>
                    <a:pt x="3394" y="7452"/>
                  </a:lnTo>
                  <a:close/>
                  <a:moveTo>
                    <a:pt x="9971" y="1"/>
                  </a:moveTo>
                  <a:cubicBezTo>
                    <a:pt x="9946" y="1"/>
                    <a:pt x="9921" y="4"/>
                    <a:pt x="9895" y="11"/>
                  </a:cubicBezTo>
                  <a:cubicBezTo>
                    <a:pt x="9252" y="213"/>
                    <a:pt x="7394" y="749"/>
                    <a:pt x="6787" y="928"/>
                  </a:cubicBezTo>
                  <a:cubicBezTo>
                    <a:pt x="6751" y="928"/>
                    <a:pt x="6740" y="940"/>
                    <a:pt x="6716" y="963"/>
                  </a:cubicBezTo>
                  <a:lnTo>
                    <a:pt x="4632" y="3047"/>
                  </a:lnTo>
                  <a:lnTo>
                    <a:pt x="3703" y="3130"/>
                  </a:lnTo>
                  <a:cubicBezTo>
                    <a:pt x="2370" y="3226"/>
                    <a:pt x="1144" y="3809"/>
                    <a:pt x="191" y="4750"/>
                  </a:cubicBezTo>
                  <a:cubicBezTo>
                    <a:pt x="1" y="4940"/>
                    <a:pt x="120" y="5285"/>
                    <a:pt x="394" y="5309"/>
                  </a:cubicBezTo>
                  <a:lnTo>
                    <a:pt x="2215" y="5476"/>
                  </a:lnTo>
                  <a:lnTo>
                    <a:pt x="2025" y="5666"/>
                  </a:lnTo>
                  <a:cubicBezTo>
                    <a:pt x="1906" y="5786"/>
                    <a:pt x="1906" y="5964"/>
                    <a:pt x="2025" y="6083"/>
                  </a:cubicBezTo>
                  <a:lnTo>
                    <a:pt x="2203" y="6262"/>
                  </a:lnTo>
                  <a:lnTo>
                    <a:pt x="1822" y="6643"/>
                  </a:lnTo>
                  <a:cubicBezTo>
                    <a:pt x="1679" y="6786"/>
                    <a:pt x="1679" y="7012"/>
                    <a:pt x="1822" y="7155"/>
                  </a:cubicBezTo>
                  <a:lnTo>
                    <a:pt x="3108" y="8441"/>
                  </a:lnTo>
                  <a:cubicBezTo>
                    <a:pt x="3180" y="8512"/>
                    <a:pt x="3272" y="8548"/>
                    <a:pt x="3366" y="8548"/>
                  </a:cubicBezTo>
                  <a:cubicBezTo>
                    <a:pt x="3459" y="8548"/>
                    <a:pt x="3555" y="8512"/>
                    <a:pt x="3632" y="8441"/>
                  </a:cubicBezTo>
                  <a:lnTo>
                    <a:pt x="4001" y="8072"/>
                  </a:lnTo>
                  <a:lnTo>
                    <a:pt x="4180" y="8250"/>
                  </a:lnTo>
                  <a:cubicBezTo>
                    <a:pt x="4239" y="8310"/>
                    <a:pt x="4317" y="8339"/>
                    <a:pt x="4396" y="8339"/>
                  </a:cubicBezTo>
                  <a:cubicBezTo>
                    <a:pt x="4474" y="8339"/>
                    <a:pt x="4555" y="8310"/>
                    <a:pt x="4620" y="8250"/>
                  </a:cubicBezTo>
                  <a:lnTo>
                    <a:pt x="4799" y="8072"/>
                  </a:lnTo>
                  <a:lnTo>
                    <a:pt x="4966" y="9881"/>
                  </a:lnTo>
                  <a:cubicBezTo>
                    <a:pt x="4977" y="10012"/>
                    <a:pt x="5061" y="10119"/>
                    <a:pt x="5180" y="10167"/>
                  </a:cubicBezTo>
                  <a:cubicBezTo>
                    <a:pt x="5216" y="10182"/>
                    <a:pt x="5254" y="10188"/>
                    <a:pt x="5291" y="10188"/>
                  </a:cubicBezTo>
                  <a:cubicBezTo>
                    <a:pt x="5375" y="10188"/>
                    <a:pt x="5455" y="10153"/>
                    <a:pt x="5513" y="10096"/>
                  </a:cubicBezTo>
                  <a:cubicBezTo>
                    <a:pt x="6097" y="9512"/>
                    <a:pt x="6525" y="8822"/>
                    <a:pt x="6811" y="8072"/>
                  </a:cubicBezTo>
                  <a:cubicBezTo>
                    <a:pt x="6847" y="7988"/>
                    <a:pt x="6799" y="7905"/>
                    <a:pt x="6728" y="7869"/>
                  </a:cubicBezTo>
                  <a:cubicBezTo>
                    <a:pt x="6713" y="7865"/>
                    <a:pt x="6698" y="7863"/>
                    <a:pt x="6684" y="7863"/>
                  </a:cubicBezTo>
                  <a:cubicBezTo>
                    <a:pt x="6616" y="7863"/>
                    <a:pt x="6555" y="7906"/>
                    <a:pt x="6525" y="7964"/>
                  </a:cubicBezTo>
                  <a:cubicBezTo>
                    <a:pt x="6263" y="8691"/>
                    <a:pt x="5847" y="9334"/>
                    <a:pt x="5299" y="9881"/>
                  </a:cubicBezTo>
                  <a:cubicBezTo>
                    <a:pt x="5292" y="9885"/>
                    <a:pt x="5285" y="9886"/>
                    <a:pt x="5278" y="9886"/>
                  </a:cubicBezTo>
                  <a:cubicBezTo>
                    <a:pt x="5262" y="9886"/>
                    <a:pt x="5248" y="9878"/>
                    <a:pt x="5239" y="9869"/>
                  </a:cubicBezTo>
                  <a:lnTo>
                    <a:pt x="5061" y="7810"/>
                  </a:lnTo>
                  <a:lnTo>
                    <a:pt x="6871" y="6000"/>
                  </a:lnTo>
                  <a:lnTo>
                    <a:pt x="6871" y="6000"/>
                  </a:lnTo>
                  <a:cubicBezTo>
                    <a:pt x="6811" y="6738"/>
                    <a:pt x="6799" y="6940"/>
                    <a:pt x="6704" y="7310"/>
                  </a:cubicBezTo>
                  <a:cubicBezTo>
                    <a:pt x="6692" y="7381"/>
                    <a:pt x="6740" y="7476"/>
                    <a:pt x="6823" y="7488"/>
                  </a:cubicBezTo>
                  <a:cubicBezTo>
                    <a:pt x="6831" y="7489"/>
                    <a:pt x="6840" y="7490"/>
                    <a:pt x="6848" y="7490"/>
                  </a:cubicBezTo>
                  <a:cubicBezTo>
                    <a:pt x="6923" y="7490"/>
                    <a:pt x="6991" y="7444"/>
                    <a:pt x="7002" y="7369"/>
                  </a:cubicBezTo>
                  <a:cubicBezTo>
                    <a:pt x="7109" y="6905"/>
                    <a:pt x="7109" y="6702"/>
                    <a:pt x="7204" y="5666"/>
                  </a:cubicBezTo>
                  <a:lnTo>
                    <a:pt x="9288" y="3583"/>
                  </a:lnTo>
                  <a:cubicBezTo>
                    <a:pt x="9299" y="3571"/>
                    <a:pt x="9311" y="3547"/>
                    <a:pt x="9323" y="3523"/>
                  </a:cubicBezTo>
                  <a:lnTo>
                    <a:pt x="9740" y="2118"/>
                  </a:lnTo>
                  <a:lnTo>
                    <a:pt x="10240" y="416"/>
                  </a:lnTo>
                  <a:cubicBezTo>
                    <a:pt x="10303" y="194"/>
                    <a:pt x="10161" y="1"/>
                    <a:pt x="9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5" name="Google Shape;659;p36">
              <a:extLst>
                <a:ext uri="{FF2B5EF4-FFF2-40B4-BE49-F238E27FC236}">
                  <a16:creationId xmlns:a16="http://schemas.microsoft.com/office/drawing/2014/main" id="{248BA04B-1EB3-1AEA-74C1-B34EA7010611}"/>
                </a:ext>
              </a:extLst>
            </p:cNvPr>
            <p:cNvSpPr/>
            <p:nvPr/>
          </p:nvSpPr>
          <p:spPr>
            <a:xfrm>
              <a:off x="7712296" y="2525528"/>
              <a:ext cx="79989" cy="60954"/>
            </a:xfrm>
            <a:custGeom>
              <a:avLst/>
              <a:gdLst/>
              <a:ahLst/>
              <a:cxnLst/>
              <a:rect l="l" t="t" r="r" b="b"/>
              <a:pathLst>
                <a:path w="2513" h="1915" extrusionOk="0">
                  <a:moveTo>
                    <a:pt x="842" y="0"/>
                  </a:moveTo>
                  <a:cubicBezTo>
                    <a:pt x="823" y="0"/>
                    <a:pt x="804" y="3"/>
                    <a:pt x="786" y="9"/>
                  </a:cubicBezTo>
                  <a:cubicBezTo>
                    <a:pt x="167" y="295"/>
                    <a:pt x="0" y="1129"/>
                    <a:pt x="488" y="1617"/>
                  </a:cubicBezTo>
                  <a:cubicBezTo>
                    <a:pt x="679" y="1807"/>
                    <a:pt x="941" y="1914"/>
                    <a:pt x="1191" y="1914"/>
                  </a:cubicBezTo>
                  <a:cubicBezTo>
                    <a:pt x="2072" y="1914"/>
                    <a:pt x="2512" y="843"/>
                    <a:pt x="1893" y="224"/>
                  </a:cubicBezTo>
                  <a:cubicBezTo>
                    <a:pt x="1798" y="128"/>
                    <a:pt x="1715" y="69"/>
                    <a:pt x="1596" y="9"/>
                  </a:cubicBezTo>
                  <a:cubicBezTo>
                    <a:pt x="1575" y="3"/>
                    <a:pt x="1554" y="0"/>
                    <a:pt x="1534" y="0"/>
                  </a:cubicBezTo>
                  <a:cubicBezTo>
                    <a:pt x="1473" y="0"/>
                    <a:pt x="1420" y="27"/>
                    <a:pt x="1393" y="81"/>
                  </a:cubicBezTo>
                  <a:cubicBezTo>
                    <a:pt x="1369" y="164"/>
                    <a:pt x="1393" y="247"/>
                    <a:pt x="1476" y="283"/>
                  </a:cubicBezTo>
                  <a:cubicBezTo>
                    <a:pt x="1917" y="474"/>
                    <a:pt x="2024" y="1069"/>
                    <a:pt x="1679" y="1414"/>
                  </a:cubicBezTo>
                  <a:cubicBezTo>
                    <a:pt x="1548" y="1545"/>
                    <a:pt x="1369" y="1611"/>
                    <a:pt x="1191" y="1611"/>
                  </a:cubicBezTo>
                  <a:cubicBezTo>
                    <a:pt x="1012" y="1611"/>
                    <a:pt x="834" y="1545"/>
                    <a:pt x="703" y="1414"/>
                  </a:cubicBezTo>
                  <a:cubicBezTo>
                    <a:pt x="357" y="1069"/>
                    <a:pt x="464" y="486"/>
                    <a:pt x="905" y="283"/>
                  </a:cubicBezTo>
                  <a:cubicBezTo>
                    <a:pt x="976" y="247"/>
                    <a:pt x="1012" y="164"/>
                    <a:pt x="976" y="81"/>
                  </a:cubicBezTo>
                  <a:cubicBezTo>
                    <a:pt x="959" y="27"/>
                    <a:pt x="900" y="0"/>
                    <a:pt x="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grpSp>
        <p:nvGrpSpPr>
          <p:cNvPr id="36" name="Google Shape;660;p36">
            <a:extLst>
              <a:ext uri="{FF2B5EF4-FFF2-40B4-BE49-F238E27FC236}">
                <a16:creationId xmlns:a16="http://schemas.microsoft.com/office/drawing/2014/main" id="{7AAEF133-069E-86F9-1915-74F0B5864E63}"/>
              </a:ext>
            </a:extLst>
          </p:cNvPr>
          <p:cNvGrpSpPr/>
          <p:nvPr/>
        </p:nvGrpSpPr>
        <p:grpSpPr>
          <a:xfrm>
            <a:off x="8433787" y="611725"/>
            <a:ext cx="870012" cy="1023679"/>
            <a:chOff x="1819576" y="1511679"/>
            <a:chExt cx="352103" cy="352103"/>
          </a:xfrm>
          <a:solidFill>
            <a:srgbClr val="DADCDB"/>
          </a:solidFill>
        </p:grpSpPr>
        <p:sp>
          <p:nvSpPr>
            <p:cNvPr id="37" name="Google Shape;661;p36">
              <a:extLst>
                <a:ext uri="{FF2B5EF4-FFF2-40B4-BE49-F238E27FC236}">
                  <a16:creationId xmlns:a16="http://schemas.microsoft.com/office/drawing/2014/main" id="{CE88796C-11D5-F3B3-6ED2-392864296F49}"/>
                </a:ext>
              </a:extLst>
            </p:cNvPr>
            <p:cNvSpPr/>
            <p:nvPr/>
          </p:nvSpPr>
          <p:spPr>
            <a:xfrm>
              <a:off x="1819576" y="1511679"/>
              <a:ext cx="352103" cy="352103"/>
            </a:xfrm>
            <a:custGeom>
              <a:avLst/>
              <a:gdLst/>
              <a:ahLst/>
              <a:cxnLst/>
              <a:rect l="l" t="t" r="r" b="b"/>
              <a:pathLst>
                <a:path w="11062" h="11062" extrusionOk="0">
                  <a:moveTo>
                    <a:pt x="6216" y="310"/>
                  </a:moveTo>
                  <a:cubicBezTo>
                    <a:pt x="6216" y="310"/>
                    <a:pt x="6240" y="310"/>
                    <a:pt x="6240" y="322"/>
                  </a:cubicBezTo>
                  <a:lnTo>
                    <a:pt x="6240" y="786"/>
                  </a:lnTo>
                  <a:cubicBezTo>
                    <a:pt x="6240" y="953"/>
                    <a:pt x="6335" y="1084"/>
                    <a:pt x="6502" y="1108"/>
                  </a:cubicBezTo>
                  <a:cubicBezTo>
                    <a:pt x="7025" y="1227"/>
                    <a:pt x="7514" y="1429"/>
                    <a:pt x="7966" y="1727"/>
                  </a:cubicBezTo>
                  <a:cubicBezTo>
                    <a:pt x="8022" y="1762"/>
                    <a:pt x="8086" y="1780"/>
                    <a:pt x="8150" y="1780"/>
                  </a:cubicBezTo>
                  <a:cubicBezTo>
                    <a:pt x="8236" y="1780"/>
                    <a:pt x="8321" y="1747"/>
                    <a:pt x="8383" y="1679"/>
                  </a:cubicBezTo>
                  <a:lnTo>
                    <a:pt x="8704" y="1346"/>
                  </a:lnTo>
                  <a:lnTo>
                    <a:pt x="8716" y="1346"/>
                  </a:lnTo>
                  <a:lnTo>
                    <a:pt x="9704" y="2334"/>
                  </a:lnTo>
                  <a:lnTo>
                    <a:pt x="9704" y="2346"/>
                  </a:lnTo>
                  <a:lnTo>
                    <a:pt x="9371" y="2679"/>
                  </a:lnTo>
                  <a:cubicBezTo>
                    <a:pt x="9252" y="2798"/>
                    <a:pt x="9240" y="2953"/>
                    <a:pt x="9335" y="3096"/>
                  </a:cubicBezTo>
                  <a:cubicBezTo>
                    <a:pt x="9609" y="3536"/>
                    <a:pt x="9823" y="4025"/>
                    <a:pt x="9943" y="4548"/>
                  </a:cubicBezTo>
                  <a:cubicBezTo>
                    <a:pt x="9966" y="4703"/>
                    <a:pt x="10109" y="4822"/>
                    <a:pt x="10264" y="4822"/>
                  </a:cubicBezTo>
                  <a:lnTo>
                    <a:pt x="10728" y="4822"/>
                  </a:lnTo>
                  <a:cubicBezTo>
                    <a:pt x="10728" y="4822"/>
                    <a:pt x="10752" y="4822"/>
                    <a:pt x="10752" y="4834"/>
                  </a:cubicBezTo>
                  <a:lnTo>
                    <a:pt x="10728" y="6239"/>
                  </a:lnTo>
                  <a:lnTo>
                    <a:pt x="10264" y="6239"/>
                  </a:lnTo>
                  <a:cubicBezTo>
                    <a:pt x="10109" y="6239"/>
                    <a:pt x="9966" y="6334"/>
                    <a:pt x="9943" y="6501"/>
                  </a:cubicBezTo>
                  <a:cubicBezTo>
                    <a:pt x="9823" y="7025"/>
                    <a:pt x="9633" y="7513"/>
                    <a:pt x="9335" y="7966"/>
                  </a:cubicBezTo>
                  <a:cubicBezTo>
                    <a:pt x="9240" y="8097"/>
                    <a:pt x="9252" y="8275"/>
                    <a:pt x="9371" y="8382"/>
                  </a:cubicBezTo>
                  <a:lnTo>
                    <a:pt x="9704" y="8704"/>
                  </a:lnTo>
                  <a:lnTo>
                    <a:pt x="9704" y="8716"/>
                  </a:lnTo>
                  <a:lnTo>
                    <a:pt x="8716" y="9704"/>
                  </a:lnTo>
                  <a:lnTo>
                    <a:pt x="8704" y="9704"/>
                  </a:lnTo>
                  <a:lnTo>
                    <a:pt x="8383" y="9370"/>
                  </a:lnTo>
                  <a:cubicBezTo>
                    <a:pt x="8317" y="9304"/>
                    <a:pt x="8236" y="9271"/>
                    <a:pt x="8155" y="9271"/>
                  </a:cubicBezTo>
                  <a:cubicBezTo>
                    <a:pt x="8090" y="9271"/>
                    <a:pt x="8024" y="9292"/>
                    <a:pt x="7966" y="9335"/>
                  </a:cubicBezTo>
                  <a:cubicBezTo>
                    <a:pt x="7514" y="9609"/>
                    <a:pt x="7025" y="9823"/>
                    <a:pt x="6502" y="9942"/>
                  </a:cubicBezTo>
                  <a:cubicBezTo>
                    <a:pt x="6359" y="9966"/>
                    <a:pt x="6240" y="10109"/>
                    <a:pt x="6240" y="10263"/>
                  </a:cubicBezTo>
                  <a:lnTo>
                    <a:pt x="6240" y="10728"/>
                  </a:lnTo>
                  <a:cubicBezTo>
                    <a:pt x="6240" y="10728"/>
                    <a:pt x="6240" y="10740"/>
                    <a:pt x="6216" y="10740"/>
                  </a:cubicBezTo>
                  <a:lnTo>
                    <a:pt x="4835" y="10740"/>
                  </a:lnTo>
                  <a:cubicBezTo>
                    <a:pt x="4835" y="10740"/>
                    <a:pt x="4823" y="10740"/>
                    <a:pt x="4823" y="10728"/>
                  </a:cubicBezTo>
                  <a:lnTo>
                    <a:pt x="4823" y="10263"/>
                  </a:lnTo>
                  <a:cubicBezTo>
                    <a:pt x="4823" y="10109"/>
                    <a:pt x="4716" y="9966"/>
                    <a:pt x="4549" y="9942"/>
                  </a:cubicBezTo>
                  <a:cubicBezTo>
                    <a:pt x="4037" y="9823"/>
                    <a:pt x="3537" y="9632"/>
                    <a:pt x="3096" y="9335"/>
                  </a:cubicBezTo>
                  <a:cubicBezTo>
                    <a:pt x="3037" y="9299"/>
                    <a:pt x="2977" y="9275"/>
                    <a:pt x="2918" y="9275"/>
                  </a:cubicBezTo>
                  <a:cubicBezTo>
                    <a:pt x="2823" y="9275"/>
                    <a:pt x="2751" y="9299"/>
                    <a:pt x="2680" y="9370"/>
                  </a:cubicBezTo>
                  <a:lnTo>
                    <a:pt x="2346" y="9704"/>
                  </a:lnTo>
                  <a:lnTo>
                    <a:pt x="2334" y="9704"/>
                  </a:lnTo>
                  <a:lnTo>
                    <a:pt x="1358" y="8716"/>
                  </a:lnTo>
                  <a:lnTo>
                    <a:pt x="1358" y="8704"/>
                  </a:lnTo>
                  <a:lnTo>
                    <a:pt x="1680" y="8382"/>
                  </a:lnTo>
                  <a:cubicBezTo>
                    <a:pt x="1799" y="8263"/>
                    <a:pt x="1811" y="8097"/>
                    <a:pt x="1727" y="7966"/>
                  </a:cubicBezTo>
                  <a:cubicBezTo>
                    <a:pt x="1441" y="7513"/>
                    <a:pt x="1239" y="7025"/>
                    <a:pt x="1120" y="6501"/>
                  </a:cubicBezTo>
                  <a:cubicBezTo>
                    <a:pt x="1084" y="6358"/>
                    <a:pt x="953" y="6239"/>
                    <a:pt x="787" y="6239"/>
                  </a:cubicBezTo>
                  <a:lnTo>
                    <a:pt x="322" y="6239"/>
                  </a:lnTo>
                  <a:cubicBezTo>
                    <a:pt x="322" y="6239"/>
                    <a:pt x="310" y="6239"/>
                    <a:pt x="310" y="6215"/>
                  </a:cubicBezTo>
                  <a:lnTo>
                    <a:pt x="310" y="4834"/>
                  </a:lnTo>
                  <a:cubicBezTo>
                    <a:pt x="310" y="4834"/>
                    <a:pt x="310" y="4822"/>
                    <a:pt x="322" y="4822"/>
                  </a:cubicBezTo>
                  <a:lnTo>
                    <a:pt x="787" y="4822"/>
                  </a:lnTo>
                  <a:cubicBezTo>
                    <a:pt x="953" y="4822"/>
                    <a:pt x="1084" y="4715"/>
                    <a:pt x="1120" y="4548"/>
                  </a:cubicBezTo>
                  <a:cubicBezTo>
                    <a:pt x="1239" y="4025"/>
                    <a:pt x="1430" y="3536"/>
                    <a:pt x="1727" y="3096"/>
                  </a:cubicBezTo>
                  <a:cubicBezTo>
                    <a:pt x="1811" y="2953"/>
                    <a:pt x="1799" y="2774"/>
                    <a:pt x="1680" y="2679"/>
                  </a:cubicBezTo>
                  <a:lnTo>
                    <a:pt x="1358" y="2346"/>
                  </a:lnTo>
                  <a:lnTo>
                    <a:pt x="1358" y="2334"/>
                  </a:lnTo>
                  <a:lnTo>
                    <a:pt x="2334" y="1346"/>
                  </a:lnTo>
                  <a:lnTo>
                    <a:pt x="2346" y="1346"/>
                  </a:lnTo>
                  <a:lnTo>
                    <a:pt x="2680" y="1679"/>
                  </a:lnTo>
                  <a:cubicBezTo>
                    <a:pt x="2748" y="1747"/>
                    <a:pt x="2832" y="1780"/>
                    <a:pt x="2916" y="1780"/>
                  </a:cubicBezTo>
                  <a:cubicBezTo>
                    <a:pt x="2978" y="1780"/>
                    <a:pt x="3041" y="1762"/>
                    <a:pt x="3096" y="1727"/>
                  </a:cubicBezTo>
                  <a:cubicBezTo>
                    <a:pt x="3537" y="1441"/>
                    <a:pt x="4037" y="1227"/>
                    <a:pt x="4549" y="1108"/>
                  </a:cubicBezTo>
                  <a:cubicBezTo>
                    <a:pt x="4704" y="1084"/>
                    <a:pt x="4823" y="953"/>
                    <a:pt x="4823" y="786"/>
                  </a:cubicBezTo>
                  <a:lnTo>
                    <a:pt x="4823" y="322"/>
                  </a:lnTo>
                  <a:cubicBezTo>
                    <a:pt x="4823" y="322"/>
                    <a:pt x="4823" y="310"/>
                    <a:pt x="4835" y="310"/>
                  </a:cubicBezTo>
                  <a:close/>
                  <a:moveTo>
                    <a:pt x="4835" y="0"/>
                  </a:moveTo>
                  <a:cubicBezTo>
                    <a:pt x="4656" y="0"/>
                    <a:pt x="4513" y="143"/>
                    <a:pt x="4513" y="322"/>
                  </a:cubicBezTo>
                  <a:lnTo>
                    <a:pt x="4513" y="786"/>
                  </a:lnTo>
                  <a:cubicBezTo>
                    <a:pt x="4513" y="786"/>
                    <a:pt x="4513" y="798"/>
                    <a:pt x="4489" y="798"/>
                  </a:cubicBezTo>
                  <a:cubicBezTo>
                    <a:pt x="3930" y="917"/>
                    <a:pt x="3406" y="1143"/>
                    <a:pt x="2930" y="1453"/>
                  </a:cubicBezTo>
                  <a:lnTo>
                    <a:pt x="2918" y="1453"/>
                  </a:lnTo>
                  <a:lnTo>
                    <a:pt x="2584" y="1131"/>
                  </a:lnTo>
                  <a:cubicBezTo>
                    <a:pt x="2519" y="1066"/>
                    <a:pt x="2436" y="1033"/>
                    <a:pt x="2351" y="1033"/>
                  </a:cubicBezTo>
                  <a:cubicBezTo>
                    <a:pt x="2266" y="1033"/>
                    <a:pt x="2180" y="1066"/>
                    <a:pt x="2108" y="1131"/>
                  </a:cubicBezTo>
                  <a:lnTo>
                    <a:pt x="1132" y="2108"/>
                  </a:lnTo>
                  <a:cubicBezTo>
                    <a:pt x="1001" y="2251"/>
                    <a:pt x="1001" y="2453"/>
                    <a:pt x="1132" y="2584"/>
                  </a:cubicBezTo>
                  <a:lnTo>
                    <a:pt x="1453" y="2917"/>
                  </a:lnTo>
                  <a:lnTo>
                    <a:pt x="1453" y="2929"/>
                  </a:lnTo>
                  <a:cubicBezTo>
                    <a:pt x="1144" y="3405"/>
                    <a:pt x="941" y="3941"/>
                    <a:pt x="799" y="4489"/>
                  </a:cubicBezTo>
                  <a:cubicBezTo>
                    <a:pt x="799" y="4489"/>
                    <a:pt x="799" y="4513"/>
                    <a:pt x="787" y="4513"/>
                  </a:cubicBezTo>
                  <a:lnTo>
                    <a:pt x="322" y="4513"/>
                  </a:lnTo>
                  <a:cubicBezTo>
                    <a:pt x="144" y="4513"/>
                    <a:pt x="1" y="4656"/>
                    <a:pt x="1" y="4834"/>
                  </a:cubicBezTo>
                  <a:lnTo>
                    <a:pt x="1" y="6215"/>
                  </a:lnTo>
                  <a:cubicBezTo>
                    <a:pt x="1" y="6394"/>
                    <a:pt x="144" y="6549"/>
                    <a:pt x="322" y="6549"/>
                  </a:cubicBezTo>
                  <a:lnTo>
                    <a:pt x="787" y="6549"/>
                  </a:lnTo>
                  <a:cubicBezTo>
                    <a:pt x="787" y="6549"/>
                    <a:pt x="799" y="6549"/>
                    <a:pt x="799" y="6561"/>
                  </a:cubicBezTo>
                  <a:cubicBezTo>
                    <a:pt x="918" y="7132"/>
                    <a:pt x="1144" y="7644"/>
                    <a:pt x="1453" y="8120"/>
                  </a:cubicBezTo>
                  <a:lnTo>
                    <a:pt x="1453" y="8144"/>
                  </a:lnTo>
                  <a:lnTo>
                    <a:pt x="1132" y="8466"/>
                  </a:lnTo>
                  <a:cubicBezTo>
                    <a:pt x="1001" y="8597"/>
                    <a:pt x="1001" y="8811"/>
                    <a:pt x="1132" y="8942"/>
                  </a:cubicBezTo>
                  <a:lnTo>
                    <a:pt x="2108" y="9930"/>
                  </a:lnTo>
                  <a:cubicBezTo>
                    <a:pt x="2180" y="9996"/>
                    <a:pt x="2266" y="10028"/>
                    <a:pt x="2351" y="10028"/>
                  </a:cubicBezTo>
                  <a:cubicBezTo>
                    <a:pt x="2436" y="10028"/>
                    <a:pt x="2519" y="9996"/>
                    <a:pt x="2584" y="9930"/>
                  </a:cubicBezTo>
                  <a:lnTo>
                    <a:pt x="2918" y="9597"/>
                  </a:lnTo>
                  <a:lnTo>
                    <a:pt x="2930" y="9597"/>
                  </a:lnTo>
                  <a:cubicBezTo>
                    <a:pt x="3406" y="9906"/>
                    <a:pt x="3942" y="10121"/>
                    <a:pt x="4489" y="10252"/>
                  </a:cubicBezTo>
                  <a:cubicBezTo>
                    <a:pt x="4489" y="10252"/>
                    <a:pt x="4513" y="10252"/>
                    <a:pt x="4513" y="10263"/>
                  </a:cubicBezTo>
                  <a:lnTo>
                    <a:pt x="4513" y="10728"/>
                  </a:lnTo>
                  <a:cubicBezTo>
                    <a:pt x="4513" y="10906"/>
                    <a:pt x="4656" y="11061"/>
                    <a:pt x="4835" y="11061"/>
                  </a:cubicBezTo>
                  <a:lnTo>
                    <a:pt x="6216" y="11061"/>
                  </a:lnTo>
                  <a:cubicBezTo>
                    <a:pt x="6394" y="11061"/>
                    <a:pt x="6549" y="10906"/>
                    <a:pt x="6549" y="10728"/>
                  </a:cubicBezTo>
                  <a:lnTo>
                    <a:pt x="6549" y="10263"/>
                  </a:lnTo>
                  <a:cubicBezTo>
                    <a:pt x="6549" y="10263"/>
                    <a:pt x="6549" y="10252"/>
                    <a:pt x="6561" y="10252"/>
                  </a:cubicBezTo>
                  <a:cubicBezTo>
                    <a:pt x="7133" y="10132"/>
                    <a:pt x="7645" y="9906"/>
                    <a:pt x="8121" y="9597"/>
                  </a:cubicBezTo>
                  <a:lnTo>
                    <a:pt x="8145" y="9597"/>
                  </a:lnTo>
                  <a:lnTo>
                    <a:pt x="8466" y="9930"/>
                  </a:lnTo>
                  <a:cubicBezTo>
                    <a:pt x="8532" y="9996"/>
                    <a:pt x="8618" y="10028"/>
                    <a:pt x="8704" y="10028"/>
                  </a:cubicBezTo>
                  <a:cubicBezTo>
                    <a:pt x="8791" y="10028"/>
                    <a:pt x="8877" y="9996"/>
                    <a:pt x="8942" y="9930"/>
                  </a:cubicBezTo>
                  <a:lnTo>
                    <a:pt x="9931" y="8942"/>
                  </a:lnTo>
                  <a:cubicBezTo>
                    <a:pt x="10062" y="8811"/>
                    <a:pt x="10062" y="8597"/>
                    <a:pt x="9931" y="8466"/>
                  </a:cubicBezTo>
                  <a:lnTo>
                    <a:pt x="9597" y="8144"/>
                  </a:lnTo>
                  <a:lnTo>
                    <a:pt x="9597" y="8120"/>
                  </a:lnTo>
                  <a:cubicBezTo>
                    <a:pt x="9919" y="7644"/>
                    <a:pt x="10121" y="7108"/>
                    <a:pt x="10252" y="6561"/>
                  </a:cubicBezTo>
                  <a:cubicBezTo>
                    <a:pt x="10252" y="6561"/>
                    <a:pt x="10252" y="6549"/>
                    <a:pt x="10264" y="6549"/>
                  </a:cubicBezTo>
                  <a:lnTo>
                    <a:pt x="10728" y="6549"/>
                  </a:lnTo>
                  <a:cubicBezTo>
                    <a:pt x="10907" y="6549"/>
                    <a:pt x="11062" y="6394"/>
                    <a:pt x="11062" y="6215"/>
                  </a:cubicBezTo>
                  <a:lnTo>
                    <a:pt x="11062" y="4834"/>
                  </a:lnTo>
                  <a:cubicBezTo>
                    <a:pt x="11062" y="4656"/>
                    <a:pt x="10907" y="4513"/>
                    <a:pt x="10728" y="4513"/>
                  </a:cubicBezTo>
                  <a:lnTo>
                    <a:pt x="10264" y="4513"/>
                  </a:lnTo>
                  <a:cubicBezTo>
                    <a:pt x="10264" y="4513"/>
                    <a:pt x="10252" y="4513"/>
                    <a:pt x="10252" y="4489"/>
                  </a:cubicBezTo>
                  <a:cubicBezTo>
                    <a:pt x="10133" y="3929"/>
                    <a:pt x="9907" y="3405"/>
                    <a:pt x="9597" y="2929"/>
                  </a:cubicBezTo>
                  <a:lnTo>
                    <a:pt x="9597" y="2917"/>
                  </a:lnTo>
                  <a:lnTo>
                    <a:pt x="9931" y="2584"/>
                  </a:lnTo>
                  <a:cubicBezTo>
                    <a:pt x="10062" y="2453"/>
                    <a:pt x="10062" y="2239"/>
                    <a:pt x="9931" y="2108"/>
                  </a:cubicBezTo>
                  <a:lnTo>
                    <a:pt x="8942" y="1131"/>
                  </a:lnTo>
                  <a:cubicBezTo>
                    <a:pt x="8877" y="1066"/>
                    <a:pt x="8791" y="1033"/>
                    <a:pt x="8704" y="1033"/>
                  </a:cubicBezTo>
                  <a:cubicBezTo>
                    <a:pt x="8618" y="1033"/>
                    <a:pt x="8532" y="1066"/>
                    <a:pt x="8466" y="1131"/>
                  </a:cubicBezTo>
                  <a:lnTo>
                    <a:pt x="8145" y="1453"/>
                  </a:lnTo>
                  <a:lnTo>
                    <a:pt x="8121" y="1453"/>
                  </a:lnTo>
                  <a:cubicBezTo>
                    <a:pt x="7645" y="1143"/>
                    <a:pt x="7109" y="941"/>
                    <a:pt x="6561" y="798"/>
                  </a:cubicBezTo>
                  <a:cubicBezTo>
                    <a:pt x="6561" y="798"/>
                    <a:pt x="6549" y="798"/>
                    <a:pt x="6549" y="786"/>
                  </a:cubicBezTo>
                  <a:lnTo>
                    <a:pt x="6549" y="322"/>
                  </a:lnTo>
                  <a:cubicBezTo>
                    <a:pt x="6549" y="143"/>
                    <a:pt x="6394" y="0"/>
                    <a:pt x="6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8" name="Google Shape;662;p36">
              <a:extLst>
                <a:ext uri="{FF2B5EF4-FFF2-40B4-BE49-F238E27FC236}">
                  <a16:creationId xmlns:a16="http://schemas.microsoft.com/office/drawing/2014/main" id="{2425DE39-6B33-F3B6-EE05-A20397FE213D}"/>
                </a:ext>
              </a:extLst>
            </p:cNvPr>
            <p:cNvSpPr/>
            <p:nvPr/>
          </p:nvSpPr>
          <p:spPr>
            <a:xfrm>
              <a:off x="1885146" y="1578204"/>
              <a:ext cx="182322" cy="180603"/>
            </a:xfrm>
            <a:custGeom>
              <a:avLst/>
              <a:gdLst/>
              <a:ahLst/>
              <a:cxnLst/>
              <a:rect l="l" t="t" r="r" b="b"/>
              <a:pathLst>
                <a:path w="5728" h="5674" extrusionOk="0">
                  <a:moveTo>
                    <a:pt x="3502" y="0"/>
                  </a:moveTo>
                  <a:cubicBezTo>
                    <a:pt x="3438" y="0"/>
                    <a:pt x="3374" y="2"/>
                    <a:pt x="3311" y="6"/>
                  </a:cubicBezTo>
                  <a:cubicBezTo>
                    <a:pt x="2453" y="53"/>
                    <a:pt x="1644" y="411"/>
                    <a:pt x="1048" y="1018"/>
                  </a:cubicBezTo>
                  <a:cubicBezTo>
                    <a:pt x="441" y="1625"/>
                    <a:pt x="84" y="2435"/>
                    <a:pt x="36" y="3280"/>
                  </a:cubicBezTo>
                  <a:cubicBezTo>
                    <a:pt x="1" y="4125"/>
                    <a:pt x="263" y="4959"/>
                    <a:pt x="798" y="5614"/>
                  </a:cubicBezTo>
                  <a:cubicBezTo>
                    <a:pt x="834" y="5661"/>
                    <a:pt x="870" y="5673"/>
                    <a:pt x="917" y="5673"/>
                  </a:cubicBezTo>
                  <a:cubicBezTo>
                    <a:pt x="953" y="5673"/>
                    <a:pt x="989" y="5661"/>
                    <a:pt x="1025" y="5649"/>
                  </a:cubicBezTo>
                  <a:cubicBezTo>
                    <a:pt x="1096" y="5590"/>
                    <a:pt x="1096" y="5483"/>
                    <a:pt x="1048" y="5423"/>
                  </a:cubicBezTo>
                  <a:cubicBezTo>
                    <a:pt x="572" y="4828"/>
                    <a:pt x="322" y="4066"/>
                    <a:pt x="370" y="3304"/>
                  </a:cubicBezTo>
                  <a:cubicBezTo>
                    <a:pt x="417" y="2530"/>
                    <a:pt x="727" y="1804"/>
                    <a:pt x="1275" y="1256"/>
                  </a:cubicBezTo>
                  <a:cubicBezTo>
                    <a:pt x="1822" y="708"/>
                    <a:pt x="2560" y="375"/>
                    <a:pt x="3334" y="351"/>
                  </a:cubicBezTo>
                  <a:cubicBezTo>
                    <a:pt x="3397" y="347"/>
                    <a:pt x="3459" y="345"/>
                    <a:pt x="3521" y="345"/>
                  </a:cubicBezTo>
                  <a:cubicBezTo>
                    <a:pt x="4227" y="345"/>
                    <a:pt x="4895" y="592"/>
                    <a:pt x="5442" y="1030"/>
                  </a:cubicBezTo>
                  <a:cubicBezTo>
                    <a:pt x="5473" y="1055"/>
                    <a:pt x="5510" y="1068"/>
                    <a:pt x="5547" y="1068"/>
                  </a:cubicBezTo>
                  <a:cubicBezTo>
                    <a:pt x="5595" y="1068"/>
                    <a:pt x="5641" y="1046"/>
                    <a:pt x="5668" y="1006"/>
                  </a:cubicBezTo>
                  <a:cubicBezTo>
                    <a:pt x="5727" y="911"/>
                    <a:pt x="5716" y="815"/>
                    <a:pt x="5656" y="768"/>
                  </a:cubicBezTo>
                  <a:cubicBezTo>
                    <a:pt x="5050" y="272"/>
                    <a:pt x="4291" y="0"/>
                    <a:pt x="35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39" name="Google Shape;663;p36">
              <a:extLst>
                <a:ext uri="{FF2B5EF4-FFF2-40B4-BE49-F238E27FC236}">
                  <a16:creationId xmlns:a16="http://schemas.microsoft.com/office/drawing/2014/main" id="{B736D744-8425-0053-6E6A-A2C2D5D23F00}"/>
                </a:ext>
              </a:extLst>
            </p:cNvPr>
            <p:cNvSpPr/>
            <p:nvPr/>
          </p:nvSpPr>
          <p:spPr>
            <a:xfrm>
              <a:off x="1923820" y="1610193"/>
              <a:ext cx="183054" cy="186874"/>
            </a:xfrm>
            <a:custGeom>
              <a:avLst/>
              <a:gdLst/>
              <a:ahLst/>
              <a:cxnLst/>
              <a:rect l="l" t="t" r="r" b="b"/>
              <a:pathLst>
                <a:path w="5751" h="5871" extrusionOk="0">
                  <a:moveTo>
                    <a:pt x="3310" y="358"/>
                  </a:moveTo>
                  <a:lnTo>
                    <a:pt x="3310" y="1025"/>
                  </a:lnTo>
                  <a:cubicBezTo>
                    <a:pt x="3310" y="1132"/>
                    <a:pt x="3274" y="1251"/>
                    <a:pt x="3227" y="1334"/>
                  </a:cubicBezTo>
                  <a:lnTo>
                    <a:pt x="3155" y="1501"/>
                  </a:lnTo>
                  <a:cubicBezTo>
                    <a:pt x="3143" y="1525"/>
                    <a:pt x="3143" y="1549"/>
                    <a:pt x="3143" y="1573"/>
                  </a:cubicBezTo>
                  <a:lnTo>
                    <a:pt x="3143" y="1918"/>
                  </a:lnTo>
                  <a:cubicBezTo>
                    <a:pt x="3143" y="2156"/>
                    <a:pt x="3048" y="2382"/>
                    <a:pt x="2869" y="2549"/>
                  </a:cubicBezTo>
                  <a:cubicBezTo>
                    <a:pt x="2691" y="2704"/>
                    <a:pt x="2477" y="2799"/>
                    <a:pt x="2226" y="2799"/>
                  </a:cubicBezTo>
                  <a:cubicBezTo>
                    <a:pt x="1774" y="2787"/>
                    <a:pt x="1381" y="2370"/>
                    <a:pt x="1381" y="1870"/>
                  </a:cubicBezTo>
                  <a:lnTo>
                    <a:pt x="1381" y="1573"/>
                  </a:lnTo>
                  <a:cubicBezTo>
                    <a:pt x="1381" y="1549"/>
                    <a:pt x="1381" y="1525"/>
                    <a:pt x="1369" y="1501"/>
                  </a:cubicBezTo>
                  <a:lnTo>
                    <a:pt x="1262" y="1311"/>
                  </a:lnTo>
                  <a:cubicBezTo>
                    <a:pt x="1238" y="1227"/>
                    <a:pt x="1203" y="1156"/>
                    <a:pt x="1203" y="1072"/>
                  </a:cubicBezTo>
                  <a:lnTo>
                    <a:pt x="1203" y="1049"/>
                  </a:lnTo>
                  <a:cubicBezTo>
                    <a:pt x="1203" y="668"/>
                    <a:pt x="1524" y="358"/>
                    <a:pt x="1905" y="358"/>
                  </a:cubicBezTo>
                  <a:close/>
                  <a:moveTo>
                    <a:pt x="1905" y="3049"/>
                  </a:moveTo>
                  <a:cubicBezTo>
                    <a:pt x="2012" y="3085"/>
                    <a:pt x="2119" y="3108"/>
                    <a:pt x="2238" y="3108"/>
                  </a:cubicBezTo>
                  <a:lnTo>
                    <a:pt x="2274" y="3108"/>
                  </a:lnTo>
                  <a:cubicBezTo>
                    <a:pt x="2393" y="3108"/>
                    <a:pt x="2512" y="3097"/>
                    <a:pt x="2631" y="3049"/>
                  </a:cubicBezTo>
                  <a:lnTo>
                    <a:pt x="2631" y="3049"/>
                  </a:lnTo>
                  <a:cubicBezTo>
                    <a:pt x="2619" y="3108"/>
                    <a:pt x="2631" y="3156"/>
                    <a:pt x="2655" y="3204"/>
                  </a:cubicBezTo>
                  <a:lnTo>
                    <a:pt x="2512" y="3335"/>
                  </a:lnTo>
                  <a:cubicBezTo>
                    <a:pt x="2441" y="3406"/>
                    <a:pt x="2357" y="3442"/>
                    <a:pt x="2262" y="3442"/>
                  </a:cubicBezTo>
                  <a:cubicBezTo>
                    <a:pt x="2179" y="3442"/>
                    <a:pt x="2084" y="3406"/>
                    <a:pt x="2012" y="3335"/>
                  </a:cubicBezTo>
                  <a:lnTo>
                    <a:pt x="1881" y="3204"/>
                  </a:lnTo>
                  <a:cubicBezTo>
                    <a:pt x="1893" y="3156"/>
                    <a:pt x="1905" y="3108"/>
                    <a:pt x="1905" y="3049"/>
                  </a:cubicBezTo>
                  <a:close/>
                  <a:moveTo>
                    <a:pt x="2810" y="3466"/>
                  </a:moveTo>
                  <a:cubicBezTo>
                    <a:pt x="2858" y="3501"/>
                    <a:pt x="2905" y="3513"/>
                    <a:pt x="2941" y="3525"/>
                  </a:cubicBezTo>
                  <a:lnTo>
                    <a:pt x="3524" y="3692"/>
                  </a:lnTo>
                  <a:cubicBezTo>
                    <a:pt x="3679" y="3739"/>
                    <a:pt x="3774" y="3870"/>
                    <a:pt x="3774" y="4037"/>
                  </a:cubicBezTo>
                  <a:lnTo>
                    <a:pt x="3774" y="5132"/>
                  </a:lnTo>
                  <a:lnTo>
                    <a:pt x="3822" y="5132"/>
                  </a:lnTo>
                  <a:cubicBezTo>
                    <a:pt x="3703" y="5204"/>
                    <a:pt x="3584" y="5263"/>
                    <a:pt x="3453" y="5311"/>
                  </a:cubicBezTo>
                  <a:lnTo>
                    <a:pt x="3453" y="4335"/>
                  </a:lnTo>
                  <a:cubicBezTo>
                    <a:pt x="3453" y="4240"/>
                    <a:pt x="3381" y="4168"/>
                    <a:pt x="3286" y="4168"/>
                  </a:cubicBezTo>
                  <a:cubicBezTo>
                    <a:pt x="3203" y="4168"/>
                    <a:pt x="3119" y="4240"/>
                    <a:pt x="3119" y="4335"/>
                  </a:cubicBezTo>
                  <a:lnTo>
                    <a:pt x="3119" y="5430"/>
                  </a:lnTo>
                  <a:cubicBezTo>
                    <a:pt x="2881" y="5502"/>
                    <a:pt x="2655" y="5537"/>
                    <a:pt x="2405" y="5549"/>
                  </a:cubicBezTo>
                  <a:lnTo>
                    <a:pt x="2262" y="5549"/>
                  </a:lnTo>
                  <a:cubicBezTo>
                    <a:pt x="1965" y="5549"/>
                    <a:pt x="1667" y="5502"/>
                    <a:pt x="1381" y="5430"/>
                  </a:cubicBezTo>
                  <a:lnTo>
                    <a:pt x="1381" y="4335"/>
                  </a:lnTo>
                  <a:cubicBezTo>
                    <a:pt x="1381" y="4240"/>
                    <a:pt x="1310" y="4168"/>
                    <a:pt x="1214" y="4168"/>
                  </a:cubicBezTo>
                  <a:cubicBezTo>
                    <a:pt x="1131" y="4168"/>
                    <a:pt x="1060" y="4240"/>
                    <a:pt x="1060" y="4335"/>
                  </a:cubicBezTo>
                  <a:lnTo>
                    <a:pt x="1060" y="5311"/>
                  </a:lnTo>
                  <a:cubicBezTo>
                    <a:pt x="941" y="5252"/>
                    <a:pt x="798" y="5192"/>
                    <a:pt x="679" y="5132"/>
                  </a:cubicBezTo>
                  <a:lnTo>
                    <a:pt x="679" y="4037"/>
                  </a:lnTo>
                  <a:cubicBezTo>
                    <a:pt x="679" y="3870"/>
                    <a:pt x="786" y="3739"/>
                    <a:pt x="941" y="3692"/>
                  </a:cubicBezTo>
                  <a:lnTo>
                    <a:pt x="1512" y="3525"/>
                  </a:lnTo>
                  <a:cubicBezTo>
                    <a:pt x="1560" y="3513"/>
                    <a:pt x="1619" y="3501"/>
                    <a:pt x="1655" y="3466"/>
                  </a:cubicBezTo>
                  <a:lnTo>
                    <a:pt x="1750" y="3573"/>
                  </a:lnTo>
                  <a:cubicBezTo>
                    <a:pt x="1893" y="3704"/>
                    <a:pt x="2072" y="3763"/>
                    <a:pt x="2226" y="3763"/>
                  </a:cubicBezTo>
                  <a:cubicBezTo>
                    <a:pt x="2405" y="3763"/>
                    <a:pt x="2572" y="3704"/>
                    <a:pt x="2703" y="3573"/>
                  </a:cubicBezTo>
                  <a:lnTo>
                    <a:pt x="2810" y="3466"/>
                  </a:lnTo>
                  <a:close/>
                  <a:moveTo>
                    <a:pt x="1893" y="1"/>
                  </a:moveTo>
                  <a:cubicBezTo>
                    <a:pt x="1322" y="1"/>
                    <a:pt x="869" y="465"/>
                    <a:pt x="869" y="1025"/>
                  </a:cubicBezTo>
                  <a:lnTo>
                    <a:pt x="869" y="1037"/>
                  </a:lnTo>
                  <a:cubicBezTo>
                    <a:pt x="869" y="1168"/>
                    <a:pt x="893" y="1311"/>
                    <a:pt x="953" y="1430"/>
                  </a:cubicBezTo>
                  <a:lnTo>
                    <a:pt x="1048" y="1596"/>
                  </a:lnTo>
                  <a:lnTo>
                    <a:pt x="1048" y="1858"/>
                  </a:lnTo>
                  <a:cubicBezTo>
                    <a:pt x="1048" y="2275"/>
                    <a:pt x="1250" y="2644"/>
                    <a:pt x="1560" y="2882"/>
                  </a:cubicBezTo>
                  <a:lnTo>
                    <a:pt x="1560" y="3037"/>
                  </a:lnTo>
                  <a:cubicBezTo>
                    <a:pt x="1560" y="3108"/>
                    <a:pt x="1500" y="3180"/>
                    <a:pt x="1429" y="3216"/>
                  </a:cubicBezTo>
                  <a:lnTo>
                    <a:pt x="845" y="3382"/>
                  </a:lnTo>
                  <a:cubicBezTo>
                    <a:pt x="548" y="3466"/>
                    <a:pt x="357" y="3739"/>
                    <a:pt x="357" y="4037"/>
                  </a:cubicBezTo>
                  <a:lnTo>
                    <a:pt x="357" y="4906"/>
                  </a:lnTo>
                  <a:cubicBezTo>
                    <a:pt x="333" y="4894"/>
                    <a:pt x="310" y="4859"/>
                    <a:pt x="286" y="4847"/>
                  </a:cubicBezTo>
                  <a:cubicBezTo>
                    <a:pt x="256" y="4822"/>
                    <a:pt x="220" y="4810"/>
                    <a:pt x="185" y="4810"/>
                  </a:cubicBezTo>
                  <a:cubicBezTo>
                    <a:pt x="135" y="4810"/>
                    <a:pt x="87" y="4834"/>
                    <a:pt x="60" y="4882"/>
                  </a:cubicBezTo>
                  <a:cubicBezTo>
                    <a:pt x="0" y="4954"/>
                    <a:pt x="12" y="5061"/>
                    <a:pt x="95" y="5097"/>
                  </a:cubicBezTo>
                  <a:cubicBezTo>
                    <a:pt x="702" y="5597"/>
                    <a:pt x="1476" y="5871"/>
                    <a:pt x="2262" y="5871"/>
                  </a:cubicBezTo>
                  <a:lnTo>
                    <a:pt x="2429" y="5871"/>
                  </a:lnTo>
                  <a:cubicBezTo>
                    <a:pt x="3286" y="5835"/>
                    <a:pt x="4096" y="5478"/>
                    <a:pt x="4691" y="4859"/>
                  </a:cubicBezTo>
                  <a:cubicBezTo>
                    <a:pt x="5298" y="4251"/>
                    <a:pt x="5655" y="3454"/>
                    <a:pt x="5703" y="2596"/>
                  </a:cubicBezTo>
                  <a:cubicBezTo>
                    <a:pt x="5751" y="1751"/>
                    <a:pt x="5477" y="918"/>
                    <a:pt x="4941" y="263"/>
                  </a:cubicBezTo>
                  <a:cubicBezTo>
                    <a:pt x="4908" y="223"/>
                    <a:pt x="4861" y="206"/>
                    <a:pt x="4815" y="206"/>
                  </a:cubicBezTo>
                  <a:cubicBezTo>
                    <a:pt x="4778" y="206"/>
                    <a:pt x="4742" y="218"/>
                    <a:pt x="4715" y="239"/>
                  </a:cubicBezTo>
                  <a:cubicBezTo>
                    <a:pt x="4643" y="299"/>
                    <a:pt x="4643" y="406"/>
                    <a:pt x="4691" y="465"/>
                  </a:cubicBezTo>
                  <a:cubicBezTo>
                    <a:pt x="5167" y="1061"/>
                    <a:pt x="5417" y="1811"/>
                    <a:pt x="5370" y="2573"/>
                  </a:cubicBezTo>
                  <a:cubicBezTo>
                    <a:pt x="5334" y="3347"/>
                    <a:pt x="5013" y="4073"/>
                    <a:pt x="4465" y="4632"/>
                  </a:cubicBezTo>
                  <a:cubicBezTo>
                    <a:pt x="4358" y="4728"/>
                    <a:pt x="4262" y="4823"/>
                    <a:pt x="4155" y="4906"/>
                  </a:cubicBezTo>
                  <a:lnTo>
                    <a:pt x="4155" y="4037"/>
                  </a:lnTo>
                  <a:cubicBezTo>
                    <a:pt x="4155" y="3739"/>
                    <a:pt x="3941" y="3466"/>
                    <a:pt x="3667" y="3382"/>
                  </a:cubicBezTo>
                  <a:lnTo>
                    <a:pt x="3084" y="3216"/>
                  </a:lnTo>
                  <a:cubicBezTo>
                    <a:pt x="3012" y="3180"/>
                    <a:pt x="2953" y="3120"/>
                    <a:pt x="2953" y="3037"/>
                  </a:cubicBezTo>
                  <a:lnTo>
                    <a:pt x="2953" y="2906"/>
                  </a:lnTo>
                  <a:cubicBezTo>
                    <a:pt x="3012" y="2858"/>
                    <a:pt x="3048" y="2823"/>
                    <a:pt x="3096" y="2763"/>
                  </a:cubicBezTo>
                  <a:cubicBezTo>
                    <a:pt x="3334" y="2549"/>
                    <a:pt x="3453" y="2227"/>
                    <a:pt x="3453" y="1906"/>
                  </a:cubicBezTo>
                  <a:lnTo>
                    <a:pt x="3453" y="1596"/>
                  </a:lnTo>
                  <a:lnTo>
                    <a:pt x="3512" y="1453"/>
                  </a:lnTo>
                  <a:cubicBezTo>
                    <a:pt x="3584" y="1311"/>
                    <a:pt x="3620" y="1156"/>
                    <a:pt x="3620" y="1001"/>
                  </a:cubicBezTo>
                  <a:lnTo>
                    <a:pt x="3620" y="168"/>
                  </a:lnTo>
                  <a:cubicBezTo>
                    <a:pt x="3620" y="72"/>
                    <a:pt x="3548" y="1"/>
                    <a:pt x="3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0" name="Google Shape;664;p36">
              <a:extLst>
                <a:ext uri="{FF2B5EF4-FFF2-40B4-BE49-F238E27FC236}">
                  <a16:creationId xmlns:a16="http://schemas.microsoft.com/office/drawing/2014/main" id="{0D00346A-DDC9-9941-9D93-DBB2AC9C4ACC}"/>
                </a:ext>
              </a:extLst>
            </p:cNvPr>
            <p:cNvSpPr/>
            <p:nvPr/>
          </p:nvSpPr>
          <p:spPr>
            <a:xfrm>
              <a:off x="1974207" y="1638617"/>
              <a:ext cx="43989" cy="15597"/>
            </a:xfrm>
            <a:custGeom>
              <a:avLst/>
              <a:gdLst/>
              <a:ahLst/>
              <a:cxnLst/>
              <a:rect l="l" t="t" r="r" b="b"/>
              <a:pathLst>
                <a:path w="1382" h="490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70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6"/>
                  </a:cubicBezTo>
                  <a:cubicBezTo>
                    <a:pt x="1382" y="322"/>
                    <a:pt x="1346" y="227"/>
                    <a:pt x="1275" y="191"/>
                  </a:cubicBezTo>
                  <a:cubicBezTo>
                    <a:pt x="905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grpSp>
        <p:nvGrpSpPr>
          <p:cNvPr id="41" name="Google Shape;665;p36">
            <a:extLst>
              <a:ext uri="{FF2B5EF4-FFF2-40B4-BE49-F238E27FC236}">
                <a16:creationId xmlns:a16="http://schemas.microsoft.com/office/drawing/2014/main" id="{7B0883C9-3E90-4C28-94EC-A003983866AD}"/>
              </a:ext>
            </a:extLst>
          </p:cNvPr>
          <p:cNvGrpSpPr/>
          <p:nvPr/>
        </p:nvGrpSpPr>
        <p:grpSpPr>
          <a:xfrm>
            <a:off x="10093912" y="611726"/>
            <a:ext cx="786882" cy="829716"/>
            <a:chOff x="4210933" y="2926777"/>
            <a:chExt cx="280072" cy="275520"/>
          </a:xfrm>
          <a:solidFill>
            <a:srgbClr val="DADCDB"/>
          </a:solidFill>
        </p:grpSpPr>
        <p:sp>
          <p:nvSpPr>
            <p:cNvPr id="42" name="Google Shape;666;p36">
              <a:extLst>
                <a:ext uri="{FF2B5EF4-FFF2-40B4-BE49-F238E27FC236}">
                  <a16:creationId xmlns:a16="http://schemas.microsoft.com/office/drawing/2014/main" id="{C197A60D-07C4-D5DD-1915-CAD6EA496B61}"/>
                </a:ext>
              </a:extLst>
            </p:cNvPr>
            <p:cNvSpPr/>
            <p:nvPr/>
          </p:nvSpPr>
          <p:spPr>
            <a:xfrm>
              <a:off x="4490623" y="2970352"/>
              <a:ext cx="32" cy="414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0"/>
                  </a:moveTo>
                  <a:cubicBezTo>
                    <a:pt x="0" y="12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3" name="Google Shape;667;p36">
              <a:extLst>
                <a:ext uri="{FF2B5EF4-FFF2-40B4-BE49-F238E27FC236}">
                  <a16:creationId xmlns:a16="http://schemas.microsoft.com/office/drawing/2014/main" id="{7D606E52-D387-228B-8B3A-B086F9365DEF}"/>
                </a:ext>
              </a:extLst>
            </p:cNvPr>
            <p:cNvSpPr/>
            <p:nvPr/>
          </p:nvSpPr>
          <p:spPr>
            <a:xfrm>
              <a:off x="4489859" y="296958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4" name="Google Shape;668;p36">
              <a:extLst>
                <a:ext uri="{FF2B5EF4-FFF2-40B4-BE49-F238E27FC236}">
                  <a16:creationId xmlns:a16="http://schemas.microsoft.com/office/drawing/2014/main" id="{FDC06312-6E1B-2E95-61A7-AAACE114290F}"/>
                </a:ext>
              </a:extLst>
            </p:cNvPr>
            <p:cNvSpPr/>
            <p:nvPr/>
          </p:nvSpPr>
          <p:spPr>
            <a:xfrm>
              <a:off x="4210933" y="2944952"/>
              <a:ext cx="280072" cy="257346"/>
            </a:xfrm>
            <a:custGeom>
              <a:avLst/>
              <a:gdLst/>
              <a:ahLst/>
              <a:cxnLst/>
              <a:rect l="l" t="t" r="r" b="b"/>
              <a:pathLst>
                <a:path w="8799" h="8085" extrusionOk="0">
                  <a:moveTo>
                    <a:pt x="7549" y="620"/>
                  </a:moveTo>
                  <a:lnTo>
                    <a:pt x="6596" y="6382"/>
                  </a:lnTo>
                  <a:lnTo>
                    <a:pt x="6596" y="620"/>
                  </a:lnTo>
                  <a:close/>
                  <a:moveTo>
                    <a:pt x="4965" y="1"/>
                  </a:moveTo>
                  <a:cubicBezTo>
                    <a:pt x="4894" y="1"/>
                    <a:pt x="4834" y="60"/>
                    <a:pt x="4834" y="143"/>
                  </a:cubicBezTo>
                  <a:cubicBezTo>
                    <a:pt x="4834" y="215"/>
                    <a:pt x="4894" y="274"/>
                    <a:pt x="4965" y="274"/>
                  </a:cubicBezTo>
                  <a:lnTo>
                    <a:pt x="6322" y="274"/>
                  </a:lnTo>
                  <a:lnTo>
                    <a:pt x="6322" y="7835"/>
                  </a:lnTo>
                  <a:lnTo>
                    <a:pt x="262" y="7835"/>
                  </a:lnTo>
                  <a:lnTo>
                    <a:pt x="262" y="7192"/>
                  </a:lnTo>
                  <a:cubicBezTo>
                    <a:pt x="262" y="7121"/>
                    <a:pt x="203" y="7061"/>
                    <a:pt x="131" y="7061"/>
                  </a:cubicBezTo>
                  <a:cubicBezTo>
                    <a:pt x="60" y="7061"/>
                    <a:pt x="0" y="7121"/>
                    <a:pt x="0" y="7192"/>
                  </a:cubicBezTo>
                  <a:lnTo>
                    <a:pt x="0" y="7954"/>
                  </a:lnTo>
                  <a:cubicBezTo>
                    <a:pt x="0" y="8025"/>
                    <a:pt x="60" y="8085"/>
                    <a:pt x="131" y="8085"/>
                  </a:cubicBezTo>
                  <a:lnTo>
                    <a:pt x="6465" y="8085"/>
                  </a:lnTo>
                  <a:cubicBezTo>
                    <a:pt x="6525" y="8085"/>
                    <a:pt x="6561" y="8037"/>
                    <a:pt x="6584" y="8002"/>
                  </a:cubicBezTo>
                  <a:lnTo>
                    <a:pt x="7906" y="3715"/>
                  </a:lnTo>
                  <a:cubicBezTo>
                    <a:pt x="7918" y="3632"/>
                    <a:pt x="7882" y="3572"/>
                    <a:pt x="7811" y="3549"/>
                  </a:cubicBezTo>
                  <a:cubicBezTo>
                    <a:pt x="7799" y="3547"/>
                    <a:pt x="7788" y="3546"/>
                    <a:pt x="7777" y="3546"/>
                  </a:cubicBezTo>
                  <a:cubicBezTo>
                    <a:pt x="7721" y="3546"/>
                    <a:pt x="7674" y="3572"/>
                    <a:pt x="7644" y="3632"/>
                  </a:cubicBezTo>
                  <a:lnTo>
                    <a:pt x="6870" y="6132"/>
                  </a:lnTo>
                  <a:lnTo>
                    <a:pt x="7727" y="989"/>
                  </a:lnTo>
                  <a:lnTo>
                    <a:pt x="8466" y="989"/>
                  </a:lnTo>
                  <a:lnTo>
                    <a:pt x="7799" y="3144"/>
                  </a:lnTo>
                  <a:cubicBezTo>
                    <a:pt x="7787" y="3215"/>
                    <a:pt x="7811" y="3275"/>
                    <a:pt x="7882" y="3311"/>
                  </a:cubicBezTo>
                  <a:lnTo>
                    <a:pt x="7930" y="3311"/>
                  </a:lnTo>
                  <a:cubicBezTo>
                    <a:pt x="7989" y="3311"/>
                    <a:pt x="8037" y="3275"/>
                    <a:pt x="8049" y="3215"/>
                  </a:cubicBezTo>
                  <a:lnTo>
                    <a:pt x="8763" y="894"/>
                  </a:lnTo>
                  <a:cubicBezTo>
                    <a:pt x="8799" y="870"/>
                    <a:pt x="8799" y="822"/>
                    <a:pt x="8763" y="798"/>
                  </a:cubicBezTo>
                  <a:cubicBezTo>
                    <a:pt x="8739" y="763"/>
                    <a:pt x="8704" y="739"/>
                    <a:pt x="8668" y="739"/>
                  </a:cubicBezTo>
                  <a:lnTo>
                    <a:pt x="7787" y="739"/>
                  </a:lnTo>
                  <a:lnTo>
                    <a:pt x="7835" y="501"/>
                  </a:lnTo>
                  <a:cubicBezTo>
                    <a:pt x="7835" y="453"/>
                    <a:pt x="7835" y="417"/>
                    <a:pt x="7799" y="394"/>
                  </a:cubicBezTo>
                  <a:cubicBezTo>
                    <a:pt x="7763" y="358"/>
                    <a:pt x="7739" y="346"/>
                    <a:pt x="7692" y="346"/>
                  </a:cubicBezTo>
                  <a:lnTo>
                    <a:pt x="6596" y="346"/>
                  </a:lnTo>
                  <a:lnTo>
                    <a:pt x="6596" y="143"/>
                  </a:lnTo>
                  <a:cubicBezTo>
                    <a:pt x="6596" y="60"/>
                    <a:pt x="6537" y="1"/>
                    <a:pt x="6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5" name="Google Shape;669;p36">
              <a:extLst>
                <a:ext uri="{FF2B5EF4-FFF2-40B4-BE49-F238E27FC236}">
                  <a16:creationId xmlns:a16="http://schemas.microsoft.com/office/drawing/2014/main" id="{63A3388E-37C7-C9E8-6FEF-8E6E2D019E85}"/>
                </a:ext>
              </a:extLst>
            </p:cNvPr>
            <p:cNvSpPr/>
            <p:nvPr/>
          </p:nvSpPr>
          <p:spPr>
            <a:xfrm>
              <a:off x="4212047" y="2926777"/>
              <a:ext cx="144826" cy="234619"/>
            </a:xfrm>
            <a:custGeom>
              <a:avLst/>
              <a:gdLst/>
              <a:ahLst/>
              <a:cxnLst/>
              <a:rect l="l" t="t" r="r" b="b"/>
              <a:pathLst>
                <a:path w="4550" h="7371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lnTo>
                    <a:pt x="1" y="7239"/>
                  </a:lnTo>
                  <a:cubicBezTo>
                    <a:pt x="1" y="7311"/>
                    <a:pt x="60" y="7370"/>
                    <a:pt x="132" y="7370"/>
                  </a:cubicBezTo>
                  <a:cubicBezTo>
                    <a:pt x="203" y="7370"/>
                    <a:pt x="263" y="7311"/>
                    <a:pt x="263" y="7239"/>
                  </a:cubicBezTo>
                  <a:lnTo>
                    <a:pt x="263" y="262"/>
                  </a:lnTo>
                  <a:lnTo>
                    <a:pt x="1763" y="262"/>
                  </a:lnTo>
                  <a:lnTo>
                    <a:pt x="2299" y="810"/>
                  </a:lnTo>
                  <a:cubicBezTo>
                    <a:pt x="2335" y="845"/>
                    <a:pt x="2358" y="857"/>
                    <a:pt x="2394" y="857"/>
                  </a:cubicBezTo>
                  <a:lnTo>
                    <a:pt x="4418" y="857"/>
                  </a:lnTo>
                  <a:cubicBezTo>
                    <a:pt x="4490" y="857"/>
                    <a:pt x="4549" y="798"/>
                    <a:pt x="4549" y="726"/>
                  </a:cubicBezTo>
                  <a:cubicBezTo>
                    <a:pt x="4537" y="655"/>
                    <a:pt x="4478" y="595"/>
                    <a:pt x="4418" y="595"/>
                  </a:cubicBezTo>
                  <a:lnTo>
                    <a:pt x="2454" y="595"/>
                  </a:lnTo>
                  <a:lnTo>
                    <a:pt x="1918" y="36"/>
                  </a:lnTo>
                  <a:cubicBezTo>
                    <a:pt x="1882" y="12"/>
                    <a:pt x="1858" y="0"/>
                    <a:pt x="1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6" name="Google Shape;670;p36">
              <a:extLst>
                <a:ext uri="{FF2B5EF4-FFF2-40B4-BE49-F238E27FC236}">
                  <a16:creationId xmlns:a16="http://schemas.microsoft.com/office/drawing/2014/main" id="{ADE95BB2-5E84-86C4-90BD-F0392DE6A1E2}"/>
                </a:ext>
              </a:extLst>
            </p:cNvPr>
            <p:cNvSpPr/>
            <p:nvPr/>
          </p:nvSpPr>
          <p:spPr>
            <a:xfrm>
              <a:off x="4246550" y="2996103"/>
              <a:ext cx="28074" cy="28106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620" y="263"/>
                  </a:moveTo>
                  <a:lnTo>
                    <a:pt x="620" y="608"/>
                  </a:lnTo>
                  <a:lnTo>
                    <a:pt x="262" y="608"/>
                  </a:lnTo>
                  <a:lnTo>
                    <a:pt x="262" y="263"/>
                  </a:lnTo>
                  <a:close/>
                  <a:moveTo>
                    <a:pt x="131" y="1"/>
                  </a:moveTo>
                  <a:cubicBezTo>
                    <a:pt x="60" y="1"/>
                    <a:pt x="0" y="60"/>
                    <a:pt x="0" y="144"/>
                  </a:cubicBezTo>
                  <a:lnTo>
                    <a:pt x="0" y="751"/>
                  </a:lnTo>
                  <a:cubicBezTo>
                    <a:pt x="0" y="822"/>
                    <a:pt x="60" y="882"/>
                    <a:pt x="131" y="882"/>
                  </a:cubicBezTo>
                  <a:lnTo>
                    <a:pt x="739" y="882"/>
                  </a:lnTo>
                  <a:cubicBezTo>
                    <a:pt x="822" y="882"/>
                    <a:pt x="881" y="822"/>
                    <a:pt x="881" y="751"/>
                  </a:cubicBezTo>
                  <a:lnTo>
                    <a:pt x="881" y="144"/>
                  </a:lnTo>
                  <a:cubicBezTo>
                    <a:pt x="881" y="60"/>
                    <a:pt x="82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7" name="Google Shape;671;p36">
              <a:extLst>
                <a:ext uri="{FF2B5EF4-FFF2-40B4-BE49-F238E27FC236}">
                  <a16:creationId xmlns:a16="http://schemas.microsoft.com/office/drawing/2014/main" id="{F9B74219-B029-C15B-FC7E-631A812F110C}"/>
                </a:ext>
              </a:extLst>
            </p:cNvPr>
            <p:cNvSpPr/>
            <p:nvPr/>
          </p:nvSpPr>
          <p:spPr>
            <a:xfrm>
              <a:off x="4285956" y="3015456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4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4"/>
                    <a:pt x="3072" y="143"/>
                  </a:cubicBezTo>
                  <a:cubicBezTo>
                    <a:pt x="3072" y="72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8" name="Google Shape;672;p36">
              <a:extLst>
                <a:ext uri="{FF2B5EF4-FFF2-40B4-BE49-F238E27FC236}">
                  <a16:creationId xmlns:a16="http://schemas.microsoft.com/office/drawing/2014/main" id="{9CABA604-9D9E-A26E-81A4-57B520EAC5B9}"/>
                </a:ext>
              </a:extLst>
            </p:cNvPr>
            <p:cNvSpPr/>
            <p:nvPr/>
          </p:nvSpPr>
          <p:spPr>
            <a:xfrm>
              <a:off x="4285956" y="3001800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49" name="Google Shape;673;p36">
              <a:extLst>
                <a:ext uri="{FF2B5EF4-FFF2-40B4-BE49-F238E27FC236}">
                  <a16:creationId xmlns:a16="http://schemas.microsoft.com/office/drawing/2014/main" id="{88B1CB1B-C271-BDFC-5C3A-6ECEE243E441}"/>
                </a:ext>
              </a:extLst>
            </p:cNvPr>
            <p:cNvSpPr/>
            <p:nvPr/>
          </p:nvSpPr>
          <p:spPr>
            <a:xfrm>
              <a:off x="4246550" y="3060177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74"/>
                  </a:moveTo>
                  <a:lnTo>
                    <a:pt x="620" y="631"/>
                  </a:lnTo>
                  <a:lnTo>
                    <a:pt x="262" y="631"/>
                  </a:lnTo>
                  <a:lnTo>
                    <a:pt x="262" y="274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50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50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0" name="Google Shape;674;p36">
              <a:extLst>
                <a:ext uri="{FF2B5EF4-FFF2-40B4-BE49-F238E27FC236}">
                  <a16:creationId xmlns:a16="http://schemas.microsoft.com/office/drawing/2014/main" id="{355A47A4-A151-8F79-37B1-B000C8E56B9A}"/>
                </a:ext>
              </a:extLst>
            </p:cNvPr>
            <p:cNvSpPr/>
            <p:nvPr/>
          </p:nvSpPr>
          <p:spPr>
            <a:xfrm>
              <a:off x="4285956" y="3080261"/>
              <a:ext cx="97814" cy="8371"/>
            </a:xfrm>
            <a:custGeom>
              <a:avLst/>
              <a:gdLst/>
              <a:ahLst/>
              <a:cxnLst/>
              <a:rect l="l" t="t" r="r" b="b"/>
              <a:pathLst>
                <a:path w="3073" h="263" extrusionOk="0">
                  <a:moveTo>
                    <a:pt x="132" y="0"/>
                  </a:moveTo>
                  <a:cubicBezTo>
                    <a:pt x="60" y="0"/>
                    <a:pt x="1" y="48"/>
                    <a:pt x="1" y="131"/>
                  </a:cubicBezTo>
                  <a:cubicBezTo>
                    <a:pt x="1" y="203"/>
                    <a:pt x="60" y="262"/>
                    <a:pt x="132" y="262"/>
                  </a:cubicBezTo>
                  <a:lnTo>
                    <a:pt x="2942" y="262"/>
                  </a:lnTo>
                  <a:cubicBezTo>
                    <a:pt x="3013" y="262"/>
                    <a:pt x="3072" y="203"/>
                    <a:pt x="3072" y="131"/>
                  </a:cubicBezTo>
                  <a:cubicBezTo>
                    <a:pt x="3072" y="48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1" name="Google Shape;675;p36">
              <a:extLst>
                <a:ext uri="{FF2B5EF4-FFF2-40B4-BE49-F238E27FC236}">
                  <a16:creationId xmlns:a16="http://schemas.microsoft.com/office/drawing/2014/main" id="{18996067-4A6E-C44B-DE60-AE703DEB1FC7}"/>
                </a:ext>
              </a:extLst>
            </p:cNvPr>
            <p:cNvSpPr/>
            <p:nvPr/>
          </p:nvSpPr>
          <p:spPr>
            <a:xfrm>
              <a:off x="4285956" y="3066224"/>
              <a:ext cx="30366" cy="8753"/>
            </a:xfrm>
            <a:custGeom>
              <a:avLst/>
              <a:gdLst/>
              <a:ahLst/>
              <a:cxnLst/>
              <a:rect l="l" t="t" r="r" b="b"/>
              <a:pathLst>
                <a:path w="954" h="275" extrusionOk="0">
                  <a:moveTo>
                    <a:pt x="132" y="1"/>
                  </a:moveTo>
                  <a:cubicBezTo>
                    <a:pt x="60" y="1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810" y="274"/>
                  </a:lnTo>
                  <a:cubicBezTo>
                    <a:pt x="894" y="274"/>
                    <a:pt x="953" y="215"/>
                    <a:pt x="953" y="143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2" name="Google Shape;676;p36">
              <a:extLst>
                <a:ext uri="{FF2B5EF4-FFF2-40B4-BE49-F238E27FC236}">
                  <a16:creationId xmlns:a16="http://schemas.microsoft.com/office/drawing/2014/main" id="{236CBE6B-0D18-6F51-CE10-DB5E703868D7}"/>
                </a:ext>
              </a:extLst>
            </p:cNvPr>
            <p:cNvSpPr/>
            <p:nvPr/>
          </p:nvSpPr>
          <p:spPr>
            <a:xfrm>
              <a:off x="4246550" y="3124601"/>
              <a:ext cx="28074" cy="28074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620" y="250"/>
                  </a:moveTo>
                  <a:lnTo>
                    <a:pt x="620" y="607"/>
                  </a:lnTo>
                  <a:lnTo>
                    <a:pt x="262" y="607"/>
                  </a:lnTo>
                  <a:lnTo>
                    <a:pt x="262" y="250"/>
                  </a:lnTo>
                  <a:close/>
                  <a:moveTo>
                    <a:pt x="131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738"/>
                  </a:lnTo>
                  <a:cubicBezTo>
                    <a:pt x="0" y="822"/>
                    <a:pt x="60" y="881"/>
                    <a:pt x="131" y="881"/>
                  </a:cubicBezTo>
                  <a:lnTo>
                    <a:pt x="739" y="881"/>
                  </a:lnTo>
                  <a:cubicBezTo>
                    <a:pt x="822" y="881"/>
                    <a:pt x="881" y="822"/>
                    <a:pt x="881" y="738"/>
                  </a:cubicBezTo>
                  <a:lnTo>
                    <a:pt x="881" y="131"/>
                  </a:lnTo>
                  <a:cubicBezTo>
                    <a:pt x="881" y="60"/>
                    <a:pt x="822" y="0"/>
                    <a:pt x="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3" name="Google Shape;677;p36">
              <a:extLst>
                <a:ext uri="{FF2B5EF4-FFF2-40B4-BE49-F238E27FC236}">
                  <a16:creationId xmlns:a16="http://schemas.microsoft.com/office/drawing/2014/main" id="{0D2FA2C8-F972-F574-CEE3-D06ABA0AAE83}"/>
                </a:ext>
              </a:extLst>
            </p:cNvPr>
            <p:cNvSpPr/>
            <p:nvPr/>
          </p:nvSpPr>
          <p:spPr>
            <a:xfrm>
              <a:off x="4285956" y="3143921"/>
              <a:ext cx="97814" cy="8753"/>
            </a:xfrm>
            <a:custGeom>
              <a:avLst/>
              <a:gdLst/>
              <a:ahLst/>
              <a:cxnLst/>
              <a:rect l="l" t="t" r="r" b="b"/>
              <a:pathLst>
                <a:path w="3073" h="275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2942" y="274"/>
                  </a:lnTo>
                  <a:cubicBezTo>
                    <a:pt x="3013" y="274"/>
                    <a:pt x="3072" y="215"/>
                    <a:pt x="3072" y="131"/>
                  </a:cubicBezTo>
                  <a:cubicBezTo>
                    <a:pt x="3072" y="60"/>
                    <a:pt x="3013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  <p:sp>
          <p:nvSpPr>
            <p:cNvPr id="54" name="Google Shape;678;p36">
              <a:extLst>
                <a:ext uri="{FF2B5EF4-FFF2-40B4-BE49-F238E27FC236}">
                  <a16:creationId xmlns:a16="http://schemas.microsoft.com/office/drawing/2014/main" id="{F9651045-A59B-3CFB-8CF9-15C575569624}"/>
                </a:ext>
              </a:extLst>
            </p:cNvPr>
            <p:cNvSpPr/>
            <p:nvPr/>
          </p:nvSpPr>
          <p:spPr>
            <a:xfrm>
              <a:off x="4285956" y="3130266"/>
              <a:ext cx="30366" cy="8371"/>
            </a:xfrm>
            <a:custGeom>
              <a:avLst/>
              <a:gdLst/>
              <a:ahLst/>
              <a:cxnLst/>
              <a:rect l="l" t="t" r="r" b="b"/>
              <a:pathLst>
                <a:path w="954" h="263" extrusionOk="0">
                  <a:moveTo>
                    <a:pt x="132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15"/>
                    <a:pt x="60" y="263"/>
                    <a:pt x="132" y="263"/>
                  </a:cubicBezTo>
                  <a:lnTo>
                    <a:pt x="810" y="263"/>
                  </a:lnTo>
                  <a:cubicBezTo>
                    <a:pt x="894" y="263"/>
                    <a:pt x="953" y="215"/>
                    <a:pt x="953" y="132"/>
                  </a:cubicBezTo>
                  <a:cubicBezTo>
                    <a:pt x="953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ADCDB"/>
                </a:solidFill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D46CD7DA-8CE8-6E9E-3BA8-2EF6AD931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0138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2890391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Merci de votre attention</a:t>
              </a:r>
              <a:b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</a:br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Des questions ?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4ABAFF0D-6951-BD60-21E7-18DE5D9841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599" y="2613751"/>
            <a:ext cx="5933402" cy="4244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54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A2C17C34-412E-DA96-6C39-82CACF236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4" name="Google Shape;536;p31">
            <a:extLst>
              <a:ext uri="{FF2B5EF4-FFF2-40B4-BE49-F238E27FC236}">
                <a16:creationId xmlns:a16="http://schemas.microsoft.com/office/drawing/2014/main" id="{DDD3FF79-3FF0-9835-5F07-84BB443C8568}"/>
              </a:ext>
            </a:extLst>
          </p:cNvPr>
          <p:cNvSpPr txBox="1">
            <a:spLocks/>
          </p:cNvSpPr>
          <p:nvPr/>
        </p:nvSpPr>
        <p:spPr>
          <a:xfrm>
            <a:off x="1868096" y="1578509"/>
            <a:ext cx="2040600" cy="699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400" dirty="0">
                <a:solidFill>
                  <a:srgbClr val="DBDDDC"/>
                </a:solidFill>
                <a:latin typeface="Orbitron" panose="02000000000000000000" pitchFamily="2" charset="0"/>
              </a:rPr>
              <a:t>01</a:t>
            </a:r>
          </a:p>
        </p:txBody>
      </p:sp>
      <p:sp>
        <p:nvSpPr>
          <p:cNvPr id="5" name="Google Shape;537;p31">
            <a:extLst>
              <a:ext uri="{FF2B5EF4-FFF2-40B4-BE49-F238E27FC236}">
                <a16:creationId xmlns:a16="http://schemas.microsoft.com/office/drawing/2014/main" id="{865F681D-2FCE-E95C-03D8-4E81C7820C0E}"/>
              </a:ext>
            </a:extLst>
          </p:cNvPr>
          <p:cNvSpPr txBox="1">
            <a:spLocks/>
          </p:cNvSpPr>
          <p:nvPr/>
        </p:nvSpPr>
        <p:spPr>
          <a:xfrm>
            <a:off x="5421296" y="1578509"/>
            <a:ext cx="2040600" cy="69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02</a:t>
            </a:r>
            <a:endParaRPr lang="en" dirty="0">
              <a:solidFill>
                <a:srgbClr val="DBDDDC"/>
              </a:solidFill>
              <a:latin typeface="Orbitron" panose="02000000000000000000" pitchFamily="2" charset="0"/>
            </a:endParaRPr>
          </a:p>
        </p:txBody>
      </p:sp>
      <p:sp>
        <p:nvSpPr>
          <p:cNvPr id="7" name="Google Shape;538;p31">
            <a:extLst>
              <a:ext uri="{FF2B5EF4-FFF2-40B4-BE49-F238E27FC236}">
                <a16:creationId xmlns:a16="http://schemas.microsoft.com/office/drawing/2014/main" id="{028F3B93-F6FE-8F50-7584-E0D9DF1FD492}"/>
              </a:ext>
            </a:extLst>
          </p:cNvPr>
          <p:cNvSpPr txBox="1">
            <a:spLocks/>
          </p:cNvSpPr>
          <p:nvPr/>
        </p:nvSpPr>
        <p:spPr>
          <a:xfrm>
            <a:off x="33806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03</a:t>
            </a:r>
          </a:p>
        </p:txBody>
      </p:sp>
      <p:sp>
        <p:nvSpPr>
          <p:cNvPr id="8" name="Google Shape;539;p31">
            <a:extLst>
              <a:ext uri="{FF2B5EF4-FFF2-40B4-BE49-F238E27FC236}">
                <a16:creationId xmlns:a16="http://schemas.microsoft.com/office/drawing/2014/main" id="{68B308FB-7E34-6003-9803-B53A185B59CB}"/>
              </a:ext>
            </a:extLst>
          </p:cNvPr>
          <p:cNvSpPr txBox="1">
            <a:spLocks/>
          </p:cNvSpPr>
          <p:nvPr/>
        </p:nvSpPr>
        <p:spPr>
          <a:xfrm>
            <a:off x="6933896" y="3881302"/>
            <a:ext cx="20406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>
                <a:solidFill>
                  <a:srgbClr val="DBDDDC"/>
                </a:solidFill>
                <a:latin typeface="Orbitron" panose="02000000000000000000" pitchFamily="2" charset="0"/>
              </a:rPr>
              <a:t>04</a:t>
            </a:r>
          </a:p>
        </p:txBody>
      </p:sp>
      <p:sp>
        <p:nvSpPr>
          <p:cNvPr id="9" name="Google Shape;541;p31">
            <a:extLst>
              <a:ext uri="{FF2B5EF4-FFF2-40B4-BE49-F238E27FC236}">
                <a16:creationId xmlns:a16="http://schemas.microsoft.com/office/drawing/2014/main" id="{31DCBA8B-8F8A-8798-45D3-F1A15E4516F1}"/>
              </a:ext>
            </a:extLst>
          </p:cNvPr>
          <p:cNvSpPr txBox="1">
            <a:spLocks/>
          </p:cNvSpPr>
          <p:nvPr/>
        </p:nvSpPr>
        <p:spPr>
          <a:xfrm>
            <a:off x="1868096" y="2276799"/>
            <a:ext cx="2040600" cy="12719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Les prémices</a:t>
            </a:r>
          </a:p>
        </p:txBody>
      </p:sp>
      <p:sp>
        <p:nvSpPr>
          <p:cNvPr id="10" name="Google Shape;543;p31">
            <a:extLst>
              <a:ext uri="{FF2B5EF4-FFF2-40B4-BE49-F238E27FC236}">
                <a16:creationId xmlns:a16="http://schemas.microsoft.com/office/drawing/2014/main" id="{360F62F3-4F12-52D9-50CF-C65EA25839B1}"/>
              </a:ext>
            </a:extLst>
          </p:cNvPr>
          <p:cNvSpPr txBox="1">
            <a:spLocks/>
          </p:cNvSpPr>
          <p:nvPr/>
        </p:nvSpPr>
        <p:spPr>
          <a:xfrm>
            <a:off x="5421295" y="2276800"/>
            <a:ext cx="2237853" cy="11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L’évaluation par les pairs : Le projet Pair’sEval</a:t>
            </a:r>
          </a:p>
        </p:txBody>
      </p:sp>
      <p:sp>
        <p:nvSpPr>
          <p:cNvPr id="11" name="Google Shape;545;p31">
            <a:extLst>
              <a:ext uri="{FF2B5EF4-FFF2-40B4-BE49-F238E27FC236}">
                <a16:creationId xmlns:a16="http://schemas.microsoft.com/office/drawing/2014/main" id="{9CACC57C-DC30-9F87-E2B6-682A2186526A}"/>
              </a:ext>
            </a:extLst>
          </p:cNvPr>
          <p:cNvSpPr txBox="1">
            <a:spLocks/>
          </p:cNvSpPr>
          <p:nvPr/>
        </p:nvSpPr>
        <p:spPr>
          <a:xfrm>
            <a:off x="3380696" y="4579592"/>
            <a:ext cx="2593976" cy="1221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L’accompagnement mis en place </a:t>
            </a:r>
          </a:p>
        </p:txBody>
      </p:sp>
      <p:sp>
        <p:nvSpPr>
          <p:cNvPr id="13" name="Google Shape;547;p31">
            <a:extLst>
              <a:ext uri="{FF2B5EF4-FFF2-40B4-BE49-F238E27FC236}">
                <a16:creationId xmlns:a16="http://schemas.microsoft.com/office/drawing/2014/main" id="{DB8092CE-C192-0F63-FE58-88B76C465055}"/>
              </a:ext>
            </a:extLst>
          </p:cNvPr>
          <p:cNvSpPr txBox="1">
            <a:spLocks/>
          </p:cNvSpPr>
          <p:nvPr/>
        </p:nvSpPr>
        <p:spPr>
          <a:xfrm>
            <a:off x="6933895" y="4579593"/>
            <a:ext cx="3754819" cy="1221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Evolution souhaitée des pratiques pédagogiques &amp;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2400" dirty="0">
                <a:solidFill>
                  <a:schemeClr val="bg1"/>
                </a:solidFill>
                <a:latin typeface="Rajdhani" panose="02000000000000000000" pitchFamily="2" charset="0"/>
                <a:cs typeface="Rajdhani" panose="02000000000000000000" pitchFamily="2" charset="0"/>
              </a:rPr>
              <a:t>Apports pour la recherche</a:t>
            </a:r>
          </a:p>
        </p:txBody>
      </p:sp>
      <p:pic>
        <p:nvPicPr>
          <p:cNvPr id="6" name="Image 5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114FBB76-9F5D-D1AA-CAFA-5FB446FBD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4" y="6096121"/>
            <a:ext cx="1790032" cy="653539"/>
          </a:xfrm>
          <a:prstGeom prst="rect">
            <a:avLst/>
          </a:prstGeom>
        </p:spPr>
      </p:pic>
      <p:pic>
        <p:nvPicPr>
          <p:cNvPr id="12" name="Image 1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36D2BE53-AB6C-7733-1F1A-A8CCB6605C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77" y="6206536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929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933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rbitron" panose="02000000000000000000" pitchFamily="2" charset="0"/>
                <a:ea typeface="+mn-ea"/>
                <a:cs typeface="+mn-cs"/>
              </a:rPr>
              <a:t>Evaluation par les pairs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40" name="Rounded Rectangle">
            <a:extLst>
              <a:ext uri="{FF2B5EF4-FFF2-40B4-BE49-F238E27FC236}">
                <a16:creationId xmlns:a16="http://schemas.microsoft.com/office/drawing/2014/main" id="{C64A4C57-155B-6220-78B5-31D98A0DB9FA}"/>
              </a:ext>
            </a:extLst>
          </p:cNvPr>
          <p:cNvSpPr/>
          <p:nvPr/>
        </p:nvSpPr>
        <p:spPr>
          <a:xfrm>
            <a:off x="1181586" y="3301621"/>
            <a:ext cx="9828827" cy="1259019"/>
          </a:xfrm>
          <a:prstGeom prst="roundRect">
            <a:avLst>
              <a:gd name="adj" fmla="val 6921"/>
            </a:avLst>
          </a:pr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5D151F2E-DE05-6827-9DE7-E2A61BE2C15A}"/>
              </a:ext>
            </a:extLst>
          </p:cNvPr>
          <p:cNvSpPr/>
          <p:nvPr/>
        </p:nvSpPr>
        <p:spPr>
          <a:xfrm>
            <a:off x="1586276" y="3266796"/>
            <a:ext cx="1377647" cy="132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109A9519-A5BE-B8E1-A4C4-1736721C93A0}"/>
              </a:ext>
            </a:extLst>
          </p:cNvPr>
          <p:cNvSpPr/>
          <p:nvPr/>
        </p:nvSpPr>
        <p:spPr>
          <a:xfrm>
            <a:off x="1181587" y="4631291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3" name="Shape">
            <a:extLst>
              <a:ext uri="{FF2B5EF4-FFF2-40B4-BE49-F238E27FC236}">
                <a16:creationId xmlns:a16="http://schemas.microsoft.com/office/drawing/2014/main" id="{1A55F730-A0DB-2B69-2872-642F1671A4FD}"/>
              </a:ext>
            </a:extLst>
          </p:cNvPr>
          <p:cNvSpPr/>
          <p:nvPr/>
        </p:nvSpPr>
        <p:spPr>
          <a:xfrm>
            <a:off x="1586748" y="4595745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2E5F5FF-8010-DF67-6205-D272BBF2DC63}"/>
              </a:ext>
            </a:extLst>
          </p:cNvPr>
          <p:cNvSpPr/>
          <p:nvPr/>
        </p:nvSpPr>
        <p:spPr>
          <a:xfrm>
            <a:off x="10864024" y="4631602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D8E695BB-9952-4770-DEB9-A1CE98FA9D46}"/>
              </a:ext>
            </a:extLst>
          </p:cNvPr>
          <p:cNvSpPr/>
          <p:nvPr/>
        </p:nvSpPr>
        <p:spPr>
          <a:xfrm>
            <a:off x="1182932" y="1975806"/>
            <a:ext cx="139717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3" y="0"/>
                </a:moveTo>
                <a:lnTo>
                  <a:pt x="19347" y="0"/>
                </a:lnTo>
                <a:cubicBezTo>
                  <a:pt x="19670" y="0"/>
                  <a:pt x="19913" y="0"/>
                  <a:pt x="20120" y="14"/>
                </a:cubicBezTo>
                <a:cubicBezTo>
                  <a:pt x="20326" y="28"/>
                  <a:pt x="20495" y="56"/>
                  <a:pt x="20669" y="112"/>
                </a:cubicBezTo>
                <a:cubicBezTo>
                  <a:pt x="20860" y="182"/>
                  <a:pt x="21030" y="294"/>
                  <a:pt x="21170" y="436"/>
                </a:cubicBezTo>
                <a:cubicBezTo>
                  <a:pt x="21310" y="578"/>
                  <a:pt x="21420" y="751"/>
                  <a:pt x="21490" y="944"/>
                </a:cubicBezTo>
                <a:cubicBezTo>
                  <a:pt x="21545" y="1121"/>
                  <a:pt x="21572" y="1292"/>
                  <a:pt x="21586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586" y="20098"/>
                </a:cubicBezTo>
                <a:cubicBezTo>
                  <a:pt x="21572" y="20308"/>
                  <a:pt x="21545" y="20479"/>
                  <a:pt x="21490" y="20656"/>
                </a:cubicBezTo>
                <a:cubicBezTo>
                  <a:pt x="21420" y="20849"/>
                  <a:pt x="21310" y="21022"/>
                  <a:pt x="21170" y="21164"/>
                </a:cubicBezTo>
                <a:cubicBezTo>
                  <a:pt x="21030" y="21306"/>
                  <a:pt x="20860" y="21418"/>
                  <a:pt x="20669" y="21488"/>
                </a:cubicBezTo>
                <a:cubicBezTo>
                  <a:pt x="20495" y="21544"/>
                  <a:pt x="20326" y="21572"/>
                  <a:pt x="20118" y="21586"/>
                </a:cubicBezTo>
                <a:cubicBezTo>
                  <a:pt x="19911" y="21600"/>
                  <a:pt x="19665" y="21600"/>
                  <a:pt x="19337" y="21600"/>
                </a:cubicBezTo>
                <a:lnTo>
                  <a:pt x="2253" y="21600"/>
                </a:lnTo>
                <a:cubicBezTo>
                  <a:pt x="1930" y="21600"/>
                  <a:pt x="1687" y="21600"/>
                  <a:pt x="1480" y="21586"/>
                </a:cubicBezTo>
                <a:cubicBezTo>
                  <a:pt x="1274" y="21572"/>
                  <a:pt x="1105" y="21544"/>
                  <a:pt x="931" y="21488"/>
                </a:cubicBezTo>
                <a:cubicBezTo>
                  <a:pt x="740" y="21418"/>
                  <a:pt x="570" y="21306"/>
                  <a:pt x="430" y="21164"/>
                </a:cubicBezTo>
                <a:cubicBezTo>
                  <a:pt x="290" y="21022"/>
                  <a:pt x="180" y="20849"/>
                  <a:pt x="110" y="20656"/>
                </a:cubicBezTo>
                <a:cubicBezTo>
                  <a:pt x="55" y="20479"/>
                  <a:pt x="28" y="20308"/>
                  <a:pt x="14" y="20097"/>
                </a:cubicBezTo>
                <a:cubicBezTo>
                  <a:pt x="0" y="19887"/>
                  <a:pt x="0" y="19637"/>
                  <a:pt x="0" y="19304"/>
                </a:cubicBezTo>
                <a:lnTo>
                  <a:pt x="0" y="2285"/>
                </a:lnTo>
                <a:cubicBezTo>
                  <a:pt x="0" y="1958"/>
                  <a:pt x="0" y="1711"/>
                  <a:pt x="14" y="1502"/>
                </a:cubicBezTo>
                <a:cubicBezTo>
                  <a:pt x="28" y="1292"/>
                  <a:pt x="55" y="1121"/>
                  <a:pt x="110" y="944"/>
                </a:cubicBezTo>
                <a:cubicBezTo>
                  <a:pt x="180" y="751"/>
                  <a:pt x="290" y="578"/>
                  <a:pt x="430" y="436"/>
                </a:cubicBezTo>
                <a:cubicBezTo>
                  <a:pt x="570" y="294"/>
                  <a:pt x="740" y="182"/>
                  <a:pt x="931" y="112"/>
                </a:cubicBezTo>
                <a:cubicBezTo>
                  <a:pt x="1105" y="56"/>
                  <a:pt x="1274" y="28"/>
                  <a:pt x="1482" y="14"/>
                </a:cubicBezTo>
                <a:cubicBezTo>
                  <a:pt x="1689" y="0"/>
                  <a:pt x="1935" y="0"/>
                  <a:pt x="2263" y="0"/>
                </a:cubicBezTo>
                <a:lnTo>
                  <a:pt x="2253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37926441-B491-01A8-A8F2-3896CAC5E3C6}"/>
              </a:ext>
            </a:extLst>
          </p:cNvPr>
          <p:cNvSpPr/>
          <p:nvPr/>
        </p:nvSpPr>
        <p:spPr>
          <a:xfrm>
            <a:off x="1587622" y="1940982"/>
            <a:ext cx="1377648" cy="1329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" y="0"/>
                </a:moveTo>
                <a:lnTo>
                  <a:pt x="21600" y="0"/>
                </a:lnTo>
                <a:lnTo>
                  <a:pt x="21591" y="21600"/>
                </a:lnTo>
                <a:lnTo>
                  <a:pt x="0" y="21600"/>
                </a:lnTo>
                <a:lnTo>
                  <a:pt x="9" y="0"/>
                </a:lnTo>
                <a:close/>
              </a:path>
            </a:pathLst>
          </a:custGeom>
          <a:solidFill>
            <a:srgbClr val="48A0D9"/>
          </a:solidFill>
          <a:ln w="139700" cap="flat">
            <a:solidFill>
              <a:srgbClr val="0C2C3E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000" dirty="0">
              <a:solidFill>
                <a:srgbClr val="D7E3F2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7" name="Shape">
            <a:extLst>
              <a:ext uri="{FF2B5EF4-FFF2-40B4-BE49-F238E27FC236}">
                <a16:creationId xmlns:a16="http://schemas.microsoft.com/office/drawing/2014/main" id="{C9056AB7-0C2C-E871-690F-12F6C91A75BF}"/>
              </a:ext>
            </a:extLst>
          </p:cNvPr>
          <p:cNvSpPr/>
          <p:nvPr/>
        </p:nvSpPr>
        <p:spPr>
          <a:xfrm>
            <a:off x="10864024" y="1976116"/>
            <a:ext cx="146390" cy="125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" y="0"/>
                </a:moveTo>
                <a:cubicBezTo>
                  <a:pt x="3178" y="0"/>
                  <a:pt x="5502" y="0"/>
                  <a:pt x="7471" y="14"/>
                </a:cubicBezTo>
                <a:cubicBezTo>
                  <a:pt x="9440" y="28"/>
                  <a:pt x="11054" y="56"/>
                  <a:pt x="12716" y="112"/>
                </a:cubicBezTo>
                <a:cubicBezTo>
                  <a:pt x="14536" y="182"/>
                  <a:pt x="16162" y="294"/>
                  <a:pt x="17499" y="436"/>
                </a:cubicBezTo>
                <a:cubicBezTo>
                  <a:pt x="18836" y="578"/>
                  <a:pt x="19884" y="751"/>
                  <a:pt x="20546" y="944"/>
                </a:cubicBezTo>
                <a:cubicBezTo>
                  <a:pt x="21073" y="1121"/>
                  <a:pt x="21337" y="1292"/>
                  <a:pt x="21468" y="1503"/>
                </a:cubicBezTo>
                <a:cubicBezTo>
                  <a:pt x="21600" y="1713"/>
                  <a:pt x="21600" y="1963"/>
                  <a:pt x="21600" y="2296"/>
                </a:cubicBezTo>
                <a:lnTo>
                  <a:pt x="21600" y="19315"/>
                </a:lnTo>
                <a:cubicBezTo>
                  <a:pt x="21600" y="19642"/>
                  <a:pt x="21600" y="19889"/>
                  <a:pt x="21468" y="20098"/>
                </a:cubicBezTo>
                <a:cubicBezTo>
                  <a:pt x="21337" y="20308"/>
                  <a:pt x="21073" y="20479"/>
                  <a:pt x="20546" y="20656"/>
                </a:cubicBezTo>
                <a:cubicBezTo>
                  <a:pt x="19884" y="20849"/>
                  <a:pt x="18836" y="21022"/>
                  <a:pt x="17499" y="21164"/>
                </a:cubicBezTo>
                <a:cubicBezTo>
                  <a:pt x="16162" y="21306"/>
                  <a:pt x="14536" y="21418"/>
                  <a:pt x="12716" y="21488"/>
                </a:cubicBezTo>
                <a:cubicBezTo>
                  <a:pt x="11054" y="21544"/>
                  <a:pt x="9440" y="21572"/>
                  <a:pt x="7459" y="21586"/>
                </a:cubicBezTo>
                <a:cubicBezTo>
                  <a:pt x="5478" y="21600"/>
                  <a:pt x="3130" y="21600"/>
                  <a:pt x="0" y="21600"/>
                </a:cubicBezTo>
                <a:lnTo>
                  <a:pt x="96" y="0"/>
                </a:lnTo>
                <a:close/>
              </a:path>
            </a:pathLst>
          </a:custGeom>
          <a:solidFill>
            <a:srgbClr val="48A0D9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8" name="Espace réservé du contenu 4">
            <a:extLst>
              <a:ext uri="{FF2B5EF4-FFF2-40B4-BE49-F238E27FC236}">
                <a16:creationId xmlns:a16="http://schemas.microsoft.com/office/drawing/2014/main" id="{69E06FDE-87F7-1F66-E604-858A2EF9E438}"/>
              </a:ext>
            </a:extLst>
          </p:cNvPr>
          <p:cNvSpPr txBox="1">
            <a:spLocks/>
          </p:cNvSpPr>
          <p:nvPr/>
        </p:nvSpPr>
        <p:spPr>
          <a:xfrm>
            <a:off x="3088485" y="3429000"/>
            <a:ext cx="7183424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/>
              <a:t>« </a:t>
            </a:r>
            <a:r>
              <a:rPr lang="en-GB" i="1" dirty="0"/>
              <a:t>an arrangement for learners to consider and specify the level, value, or quality of a product or performance of other equal-status learners. </a:t>
            </a:r>
            <a:r>
              <a:rPr lang="en-GB" dirty="0"/>
              <a:t>»</a:t>
            </a:r>
          </a:p>
          <a:p>
            <a:pPr algn="r"/>
            <a:r>
              <a:rPr lang="fr-FR" dirty="0" err="1"/>
              <a:t>O’Donnell</a:t>
            </a:r>
            <a:r>
              <a:rPr lang="fr-FR" dirty="0"/>
              <a:t> and </a:t>
            </a:r>
            <a:r>
              <a:rPr lang="fr-FR" dirty="0" err="1"/>
              <a:t>Topping</a:t>
            </a:r>
            <a:r>
              <a:rPr lang="fr-FR" dirty="0"/>
              <a:t>, 1998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A5922E2-563C-0FD8-32E5-D85EE3D09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F3A1E1C-F14C-1D9B-987B-741E1A893D3E}"/>
              </a:ext>
            </a:extLst>
          </p:cNvPr>
          <p:cNvSpPr txBox="1">
            <a:spLocks/>
          </p:cNvSpPr>
          <p:nvPr/>
        </p:nvSpPr>
        <p:spPr>
          <a:xfrm>
            <a:off x="2974157" y="4986698"/>
            <a:ext cx="7880105" cy="1033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R="0" lvl="0"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defRPr>
            </a:lvl1pPr>
            <a:lvl2pPr marL="6858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00133A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00133A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rgbClr val="00133A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>
                <a:solidFill>
                  <a:srgbClr val="00133A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r>
              <a:rPr lang="fr-FR" sz="1600" dirty="0" err="1"/>
              <a:t>O’Donnell</a:t>
            </a:r>
            <a:r>
              <a:rPr lang="fr-FR" sz="1600" dirty="0"/>
              <a:t>, A.M., &amp; </a:t>
            </a:r>
            <a:r>
              <a:rPr lang="fr-FR" sz="1600" dirty="0" err="1"/>
              <a:t>Topping</a:t>
            </a:r>
            <a:r>
              <a:rPr lang="fr-FR" sz="1600" dirty="0"/>
              <a:t>, K.J. (1998). </a:t>
            </a:r>
            <a:r>
              <a:rPr lang="fr-FR" sz="1600" dirty="0" err="1"/>
              <a:t>Peers</a:t>
            </a:r>
            <a:r>
              <a:rPr lang="fr-FR" sz="1600" dirty="0"/>
              <a:t> </a:t>
            </a:r>
            <a:r>
              <a:rPr lang="fr-FR" sz="1600" dirty="0" err="1"/>
              <a:t>assessing</a:t>
            </a:r>
            <a:r>
              <a:rPr lang="fr-FR" sz="1600" dirty="0"/>
              <a:t> </a:t>
            </a:r>
            <a:r>
              <a:rPr lang="fr-FR" sz="1600" dirty="0" err="1"/>
              <a:t>peers</a:t>
            </a:r>
            <a:r>
              <a:rPr lang="fr-FR" sz="1600" dirty="0"/>
              <a:t> : Possibilités and </a:t>
            </a:r>
            <a:r>
              <a:rPr lang="fr-FR" sz="1600" dirty="0" err="1"/>
              <a:t>problems</a:t>
            </a:r>
            <a:r>
              <a:rPr lang="fr-FR" sz="1600" dirty="0"/>
              <a:t>. In </a:t>
            </a:r>
            <a:r>
              <a:rPr lang="fr-FR" sz="1600" dirty="0" err="1"/>
              <a:t>Topping</a:t>
            </a:r>
            <a:r>
              <a:rPr lang="fr-FR" sz="1600" dirty="0"/>
              <a:t>, K. &amp; </a:t>
            </a:r>
            <a:r>
              <a:rPr lang="fr-FR" sz="1600" dirty="0" err="1"/>
              <a:t>Ehly</a:t>
            </a:r>
            <a:r>
              <a:rPr lang="fr-FR" sz="1600" dirty="0"/>
              <a:t>, S., Peer-</a:t>
            </a:r>
            <a:r>
              <a:rPr lang="fr-FR" sz="1600" dirty="0" err="1"/>
              <a:t>assisted</a:t>
            </a:r>
            <a:r>
              <a:rPr lang="fr-FR" sz="1600" dirty="0"/>
              <a:t> </a:t>
            </a:r>
            <a:r>
              <a:rPr lang="fr-FR" sz="1600" dirty="0" err="1"/>
              <a:t>learning</a:t>
            </a:r>
            <a:r>
              <a:rPr lang="fr-FR" sz="1600" dirty="0"/>
              <a:t> (pp.255-278). </a:t>
            </a:r>
            <a:r>
              <a:rPr lang="fr-FR" sz="1600" dirty="0" err="1"/>
              <a:t>Mahwah</a:t>
            </a:r>
            <a:r>
              <a:rPr lang="fr-FR" sz="1600" dirty="0"/>
              <a:t>, NJ : </a:t>
            </a:r>
            <a:r>
              <a:rPr lang="fr-FR" sz="1600" dirty="0" err="1"/>
              <a:t>Lauwrence</a:t>
            </a:r>
            <a:r>
              <a:rPr lang="fr-FR" sz="1600" dirty="0"/>
              <a:t> </a:t>
            </a:r>
            <a:r>
              <a:rPr lang="fr-FR" sz="1600" dirty="0" err="1"/>
              <a:t>Erlbaum</a:t>
            </a:r>
            <a:r>
              <a:rPr lang="fr-FR" sz="1600" dirty="0"/>
              <a:t>.</a:t>
            </a:r>
          </a:p>
        </p:txBody>
      </p:sp>
      <p:grpSp>
        <p:nvGrpSpPr>
          <p:cNvPr id="6" name="Google Shape;1739;p63">
            <a:extLst>
              <a:ext uri="{FF2B5EF4-FFF2-40B4-BE49-F238E27FC236}">
                <a16:creationId xmlns:a16="http://schemas.microsoft.com/office/drawing/2014/main" id="{2227E4E3-1E5F-FC88-DD99-A9D5965B2372}"/>
              </a:ext>
            </a:extLst>
          </p:cNvPr>
          <p:cNvGrpSpPr/>
          <p:nvPr/>
        </p:nvGrpSpPr>
        <p:grpSpPr>
          <a:xfrm rot="5400000">
            <a:off x="5997668" y="2106737"/>
            <a:ext cx="904604" cy="707943"/>
            <a:chOff x="4768325" y="2163475"/>
            <a:chExt cx="59700" cy="46725"/>
          </a:xfrm>
        </p:grpSpPr>
        <p:sp>
          <p:nvSpPr>
            <p:cNvPr id="7" name="Google Shape;1740;p63">
              <a:extLst>
                <a:ext uri="{FF2B5EF4-FFF2-40B4-BE49-F238E27FC236}">
                  <a16:creationId xmlns:a16="http://schemas.microsoft.com/office/drawing/2014/main" id="{E7A95C10-E362-2AA8-10A8-BD71F213549C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581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58120"/>
                </a:solidFill>
              </a:endParaRPr>
            </a:p>
          </p:txBody>
        </p:sp>
        <p:sp>
          <p:nvSpPr>
            <p:cNvPr id="8" name="Google Shape;1741;p63">
              <a:extLst>
                <a:ext uri="{FF2B5EF4-FFF2-40B4-BE49-F238E27FC236}">
                  <a16:creationId xmlns:a16="http://schemas.microsoft.com/office/drawing/2014/main" id="{0CB70C31-4825-6D3B-8F37-67C956EA0468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581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58120"/>
                </a:solidFill>
              </a:endParaRPr>
            </a:p>
          </p:txBody>
        </p:sp>
      </p:grpSp>
      <p:pic>
        <p:nvPicPr>
          <p:cNvPr id="9" name="Image 8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0696EB01-32B3-39D3-1ED8-E977BF9D72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485B6724-39BB-976B-EBA1-0FEE60613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242" y="6180837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7912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184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1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Evaluer par les pairs et développer le travail de groupe avec </a:t>
            </a:r>
            <a:r>
              <a:rPr lang="fr-FR" sz="2800" b="0" i="1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ChallengeMe</a:t>
            </a:r>
            <a:r>
              <a:rPr lang="fr-FR" sz="2800" b="0" i="1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et Moodle à l’Université de Montpellier.</a:t>
            </a:r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1E4617-CFAB-982D-AA55-63A15F8D6FF9}"/>
              </a:ext>
            </a:extLst>
          </p:cNvPr>
          <p:cNvSpPr txBox="1"/>
          <p:nvPr/>
        </p:nvSpPr>
        <p:spPr>
          <a:xfrm>
            <a:off x="334040" y="5956167"/>
            <a:ext cx="340674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Dominique Hervy-Guillaume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Ingénieure pédagogique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dominique.hervy-guillaume@umontpellier.fr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37E9C60-DED4-60F9-05EC-23D9AEB72E24}"/>
              </a:ext>
            </a:extLst>
          </p:cNvPr>
          <p:cNvSpPr txBox="1"/>
          <p:nvPr/>
        </p:nvSpPr>
        <p:spPr>
          <a:xfrm>
            <a:off x="4300267" y="5949664"/>
            <a:ext cx="23347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Claire </a:t>
            </a:r>
            <a:r>
              <a:rPr lang="fr-FR" dirty="0" err="1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Salvati</a:t>
            </a:r>
            <a:endParaRPr lang="fr-FR" dirty="0">
              <a:solidFill>
                <a:schemeClr val="bg1"/>
              </a:solidFill>
              <a:latin typeface="Rajdhani" panose="02000000000000000000" pitchFamily="2" charset="0"/>
              <a:ea typeface="Noto Sans" panose="020B0502040504090204" pitchFamily="34" charset="0"/>
              <a:cs typeface="Rajdhani" panose="02000000000000000000" pitchFamily="2" charset="0"/>
            </a:endParaRP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Ingénieure pédagogique</a:t>
            </a:r>
          </a:p>
          <a:p>
            <a:pPr algn="ctr"/>
            <a:r>
              <a:rPr lang="fr-FR" sz="1400" i="1" dirty="0">
                <a:solidFill>
                  <a:schemeClr val="bg1"/>
                </a:solidFill>
                <a:latin typeface="Rajdhani" panose="02000000000000000000" pitchFamily="2" charset="0"/>
                <a:ea typeface="Noto Sans" panose="020B0502040504090204" pitchFamily="34" charset="0"/>
                <a:cs typeface="Rajdhani" panose="02000000000000000000" pitchFamily="2" charset="0"/>
              </a:rPr>
              <a:t>claire.salvati@umontpellier.fr</a:t>
            </a: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14DA45CF-190B-0301-F9C7-2D35CBA18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12" name="Image 1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BD046F9C-6F1E-8CC0-3E0A-8E9C29B79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580" y="6022781"/>
            <a:ext cx="1908380" cy="6967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345CDC4-41F3-068D-9CA8-951E109FE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7233" y="2499539"/>
            <a:ext cx="2353003" cy="581106"/>
          </a:xfrm>
          <a:prstGeom prst="rect">
            <a:avLst/>
          </a:prstGeom>
        </p:spPr>
      </p:pic>
      <p:grpSp>
        <p:nvGrpSpPr>
          <p:cNvPr id="15" name="Google Shape;12463;p74">
            <a:extLst>
              <a:ext uri="{FF2B5EF4-FFF2-40B4-BE49-F238E27FC236}">
                <a16:creationId xmlns:a16="http://schemas.microsoft.com/office/drawing/2014/main" id="{E1081CC7-24DE-C823-F807-7022676C6E91}"/>
              </a:ext>
            </a:extLst>
          </p:cNvPr>
          <p:cNvGrpSpPr/>
          <p:nvPr/>
        </p:nvGrpSpPr>
        <p:grpSpPr>
          <a:xfrm>
            <a:off x="5770761" y="1967387"/>
            <a:ext cx="1426138" cy="1645408"/>
            <a:chOff x="7098912" y="1969392"/>
            <a:chExt cx="359651" cy="361560"/>
          </a:xfrm>
          <a:solidFill>
            <a:srgbClr val="DBDDDC"/>
          </a:solidFill>
        </p:grpSpPr>
        <p:sp>
          <p:nvSpPr>
            <p:cNvPr id="16" name="Google Shape;12464;p74">
              <a:extLst>
                <a:ext uri="{FF2B5EF4-FFF2-40B4-BE49-F238E27FC236}">
                  <a16:creationId xmlns:a16="http://schemas.microsoft.com/office/drawing/2014/main" id="{F8E95B74-58A5-C314-E080-72D8C9A640ED}"/>
                </a:ext>
              </a:extLst>
            </p:cNvPr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65;p74">
              <a:extLst>
                <a:ext uri="{FF2B5EF4-FFF2-40B4-BE49-F238E27FC236}">
                  <a16:creationId xmlns:a16="http://schemas.microsoft.com/office/drawing/2014/main" id="{12FA4A40-5CA4-CD35-970F-D88F54BE59AD}"/>
                </a:ext>
              </a:extLst>
            </p:cNvPr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66;p74">
              <a:extLst>
                <a:ext uri="{FF2B5EF4-FFF2-40B4-BE49-F238E27FC236}">
                  <a16:creationId xmlns:a16="http://schemas.microsoft.com/office/drawing/2014/main" id="{CB1E0283-A818-0278-116A-2FE66B290AAB}"/>
                </a:ext>
              </a:extLst>
            </p:cNvPr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67;p74">
              <a:extLst>
                <a:ext uri="{FF2B5EF4-FFF2-40B4-BE49-F238E27FC236}">
                  <a16:creationId xmlns:a16="http://schemas.microsoft.com/office/drawing/2014/main" id="{484D0A60-90AF-CB07-99A8-9FFBBC05919C}"/>
                </a:ext>
              </a:extLst>
            </p:cNvPr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468;p74">
              <a:extLst>
                <a:ext uri="{FF2B5EF4-FFF2-40B4-BE49-F238E27FC236}">
                  <a16:creationId xmlns:a16="http://schemas.microsoft.com/office/drawing/2014/main" id="{2110191F-8138-D2C5-A868-18F9C8C79388}"/>
                </a:ext>
              </a:extLst>
            </p:cNvPr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469;p74">
              <a:extLst>
                <a:ext uri="{FF2B5EF4-FFF2-40B4-BE49-F238E27FC236}">
                  <a16:creationId xmlns:a16="http://schemas.microsoft.com/office/drawing/2014/main" id="{E564740A-1EF1-7F88-8707-66DDE5128760}"/>
                </a:ext>
              </a:extLst>
            </p:cNvPr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470;p74">
              <a:extLst>
                <a:ext uri="{FF2B5EF4-FFF2-40B4-BE49-F238E27FC236}">
                  <a16:creationId xmlns:a16="http://schemas.microsoft.com/office/drawing/2014/main" id="{9570D4D4-4591-696B-E236-2D3455AD2C9E}"/>
                </a:ext>
              </a:extLst>
            </p:cNvPr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471;p74">
              <a:extLst>
                <a:ext uri="{FF2B5EF4-FFF2-40B4-BE49-F238E27FC236}">
                  <a16:creationId xmlns:a16="http://schemas.microsoft.com/office/drawing/2014/main" id="{C83290EF-EA8B-CE69-CD17-B933AE28976A}"/>
                </a:ext>
              </a:extLst>
            </p:cNvPr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472;p74">
              <a:extLst>
                <a:ext uri="{FF2B5EF4-FFF2-40B4-BE49-F238E27FC236}">
                  <a16:creationId xmlns:a16="http://schemas.microsoft.com/office/drawing/2014/main" id="{52B95CA2-0453-B90B-7D89-E8426F030FD4}"/>
                </a:ext>
              </a:extLst>
            </p:cNvPr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473;p74">
              <a:extLst>
                <a:ext uri="{FF2B5EF4-FFF2-40B4-BE49-F238E27FC236}">
                  <a16:creationId xmlns:a16="http://schemas.microsoft.com/office/drawing/2014/main" id="{7B940948-A84E-6B79-92DE-C2C1C1A2322C}"/>
                </a:ext>
              </a:extLst>
            </p:cNvPr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474;p74">
              <a:extLst>
                <a:ext uri="{FF2B5EF4-FFF2-40B4-BE49-F238E27FC236}">
                  <a16:creationId xmlns:a16="http://schemas.microsoft.com/office/drawing/2014/main" id="{4D84AC77-DFA7-7134-763A-AB3D94A2A1E1}"/>
                </a:ext>
              </a:extLst>
            </p:cNvPr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475;p74">
              <a:extLst>
                <a:ext uri="{FF2B5EF4-FFF2-40B4-BE49-F238E27FC236}">
                  <a16:creationId xmlns:a16="http://schemas.microsoft.com/office/drawing/2014/main" id="{951EF627-D730-ADD1-5719-90C16DFA36FD}"/>
                </a:ext>
              </a:extLst>
            </p:cNvPr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476;p74">
              <a:extLst>
                <a:ext uri="{FF2B5EF4-FFF2-40B4-BE49-F238E27FC236}">
                  <a16:creationId xmlns:a16="http://schemas.microsoft.com/office/drawing/2014/main" id="{4CC28E1B-8294-68D3-597F-106B03518C5F}"/>
                </a:ext>
              </a:extLst>
            </p:cNvPr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332E3BC-8FBA-3C14-BE3B-028E0E3F7D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412" y="2141565"/>
            <a:ext cx="2832287" cy="12970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D958D8-3C01-32AF-1B18-2E475E5ECA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74640" y="3981781"/>
            <a:ext cx="5218380" cy="954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3853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solidFill>
                    <a:schemeClr val="bg1"/>
                  </a:solidFill>
                  <a:latin typeface="Orbitron" panose="02000000000000000000" pitchFamily="2" charset="0"/>
                </a:rPr>
                <a:t>01 – Les prémices 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AEC75CA3-7100-40C9-6080-76791B587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4977393-4CB3-FFFF-6C28-EB395C293B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20" y="6186490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1926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629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Evaluation par les pairs – les prémices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DC4282-2E85-9B2F-232D-075566DA69B9}"/>
              </a:ext>
            </a:extLst>
          </p:cNvPr>
          <p:cNvGrpSpPr/>
          <p:nvPr/>
        </p:nvGrpSpPr>
        <p:grpSpPr>
          <a:xfrm>
            <a:off x="420452" y="1500149"/>
            <a:ext cx="10148921" cy="2640246"/>
            <a:chOff x="3118690" y="2991731"/>
            <a:chExt cx="8378905" cy="2640246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2F05FA7D-5683-CC94-F07A-479772F25846}"/>
                </a:ext>
              </a:extLst>
            </p:cNvPr>
            <p:cNvSpPr txBox="1">
              <a:spLocks/>
            </p:cNvSpPr>
            <p:nvPr/>
          </p:nvSpPr>
          <p:spPr>
            <a:xfrm>
              <a:off x="3118690" y="2991731"/>
              <a:ext cx="8069637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FontTx/>
                <a:buChar char="-"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Le projet «</a:t>
              </a:r>
              <a:r>
                <a:rPr kumimoji="0" lang="fr-FR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FlexiEval</a:t>
              </a: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” (L’AMI « Transformation pédagogique et numérique ») : Développement d’un écosystème pour l'évaluation des connaissances et des compétences dans le cadre de la flexibilisation. </a:t>
              </a:r>
            </a:p>
            <a:p>
              <a:pPr algn="just">
                <a:buFontTx/>
                <a:buChar char="-"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L’enquête menée concernant l'évolution des usages du numérique :</a:t>
              </a:r>
            </a:p>
            <a:p>
              <a:pPr algn="just">
                <a:buFontTx/>
                <a:buChar char="-"/>
                <a:defRPr/>
              </a:pPr>
              <a:endPara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  <a:p>
              <a:pPr marL="0" indent="0" algn="just">
                <a:buNone/>
                <a:defRPr/>
              </a:pPr>
              <a:r>
                <a:rPr kumimoji="0" lang="fr-FR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	Résultat : L’utilisation de l’activité “atelier” de Moodle est très faible (moins de 3% des évaluations effectuées). </a:t>
              </a:r>
            </a:p>
          </p:txBody>
        </p:sp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2C4BEF98-170C-2DA4-327F-88BD2FF41DC6}"/>
                </a:ext>
              </a:extLst>
            </p:cNvPr>
            <p:cNvSpPr txBox="1">
              <a:spLocks/>
            </p:cNvSpPr>
            <p:nvPr/>
          </p:nvSpPr>
          <p:spPr>
            <a:xfrm>
              <a:off x="3977727" y="4995423"/>
              <a:ext cx="7519868" cy="6365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20F58DBE-B52A-3104-49BC-0666860EBB1C}"/>
                </a:ext>
              </a:extLst>
            </p:cNvPr>
            <p:cNvSpPr txBox="1">
              <a:spLocks/>
            </p:cNvSpPr>
            <p:nvPr/>
          </p:nvSpPr>
          <p:spPr>
            <a:xfrm>
              <a:off x="3392079" y="3845296"/>
              <a:ext cx="7522859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59E10CEB-7D6E-D459-BACA-6EC799D6D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0DC78F-7DCF-2762-D202-60A5E19B2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64" y="6130503"/>
            <a:ext cx="1276934" cy="5847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1B6D05-9F08-50D7-A367-EAD68EC5A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37010" y="1933656"/>
            <a:ext cx="1276934" cy="874017"/>
          </a:xfrm>
          <a:prstGeom prst="rect">
            <a:avLst/>
          </a:prstGeom>
        </p:spPr>
      </p:pic>
      <p:grpSp>
        <p:nvGrpSpPr>
          <p:cNvPr id="13" name="Google Shape;14838;p78">
            <a:extLst>
              <a:ext uri="{FF2B5EF4-FFF2-40B4-BE49-F238E27FC236}">
                <a16:creationId xmlns:a16="http://schemas.microsoft.com/office/drawing/2014/main" id="{6A487872-C36C-E60B-E34C-42C017556745}"/>
              </a:ext>
            </a:extLst>
          </p:cNvPr>
          <p:cNvGrpSpPr/>
          <p:nvPr/>
        </p:nvGrpSpPr>
        <p:grpSpPr>
          <a:xfrm>
            <a:off x="337625" y="4460730"/>
            <a:ext cx="852034" cy="886325"/>
            <a:chOff x="4193490" y="3350084"/>
            <a:chExt cx="289939" cy="334661"/>
          </a:xfrm>
          <a:solidFill>
            <a:srgbClr val="EEF1F8"/>
          </a:solidFill>
        </p:grpSpPr>
        <p:sp>
          <p:nvSpPr>
            <p:cNvPr id="14" name="Google Shape;14839;p78">
              <a:extLst>
                <a:ext uri="{FF2B5EF4-FFF2-40B4-BE49-F238E27FC236}">
                  <a16:creationId xmlns:a16="http://schemas.microsoft.com/office/drawing/2014/main" id="{AEEFA2E5-0A1C-50D4-73A4-EF67229C742E}"/>
                </a:ext>
              </a:extLst>
            </p:cNvPr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840;p78">
              <a:extLst>
                <a:ext uri="{FF2B5EF4-FFF2-40B4-BE49-F238E27FC236}">
                  <a16:creationId xmlns:a16="http://schemas.microsoft.com/office/drawing/2014/main" id="{41F4ABE2-C46E-0DC1-6AFC-CA6601C8D2C2}"/>
                </a:ext>
              </a:extLst>
            </p:cNvPr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841;p78">
              <a:extLst>
                <a:ext uri="{FF2B5EF4-FFF2-40B4-BE49-F238E27FC236}">
                  <a16:creationId xmlns:a16="http://schemas.microsoft.com/office/drawing/2014/main" id="{4A86A815-EBA8-A966-2F7D-A1E2C8B962C5}"/>
                </a:ext>
              </a:extLst>
            </p:cNvPr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842;p78">
              <a:extLst>
                <a:ext uri="{FF2B5EF4-FFF2-40B4-BE49-F238E27FC236}">
                  <a16:creationId xmlns:a16="http://schemas.microsoft.com/office/drawing/2014/main" id="{B93494C4-D570-F331-17BF-8A1FEBAFCB6F}"/>
                </a:ext>
              </a:extLst>
            </p:cNvPr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843;p78">
              <a:extLst>
                <a:ext uri="{FF2B5EF4-FFF2-40B4-BE49-F238E27FC236}">
                  <a16:creationId xmlns:a16="http://schemas.microsoft.com/office/drawing/2014/main" id="{448A9D13-FC40-6732-8EC8-871F12D23474}"/>
                </a:ext>
              </a:extLst>
            </p:cNvPr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844;p78">
              <a:extLst>
                <a:ext uri="{FF2B5EF4-FFF2-40B4-BE49-F238E27FC236}">
                  <a16:creationId xmlns:a16="http://schemas.microsoft.com/office/drawing/2014/main" id="{63A9DE03-0004-F0A7-E1D8-77870F4EC226}"/>
                </a:ext>
              </a:extLst>
            </p:cNvPr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845;p78">
              <a:extLst>
                <a:ext uri="{FF2B5EF4-FFF2-40B4-BE49-F238E27FC236}">
                  <a16:creationId xmlns:a16="http://schemas.microsoft.com/office/drawing/2014/main" id="{915E65CA-AC18-B961-6531-0BA4E4493D2E}"/>
                </a:ext>
              </a:extLst>
            </p:cNvPr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846;p78">
              <a:extLst>
                <a:ext uri="{FF2B5EF4-FFF2-40B4-BE49-F238E27FC236}">
                  <a16:creationId xmlns:a16="http://schemas.microsoft.com/office/drawing/2014/main" id="{48EC1DE2-9636-5909-7044-92D97A043FC9}"/>
                </a:ext>
              </a:extLst>
            </p:cNvPr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47;p78">
              <a:extLst>
                <a:ext uri="{FF2B5EF4-FFF2-40B4-BE49-F238E27FC236}">
                  <a16:creationId xmlns:a16="http://schemas.microsoft.com/office/drawing/2014/main" id="{E805F87B-D613-8CE8-B21B-849BD990DAD4}"/>
                </a:ext>
              </a:extLst>
            </p:cNvPr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848;p78">
              <a:extLst>
                <a:ext uri="{FF2B5EF4-FFF2-40B4-BE49-F238E27FC236}">
                  <a16:creationId xmlns:a16="http://schemas.microsoft.com/office/drawing/2014/main" id="{CA81C94C-5579-7B2A-C1DA-42C530F02369}"/>
                </a:ext>
              </a:extLst>
            </p:cNvPr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44072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02 – Evaluation par les pairs : Pair’sEval 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3BAADDB6-E3E4-F490-E235-665C204FC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AE82F2-DA08-5EFF-99C7-1223A3789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20" y="6186490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7374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62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Evaluation par les pairs – projet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Pair’sEval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: </a:t>
            </a:r>
          </a:p>
          <a:p>
            <a:pPr algn="ctr"/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Les objectifs </a:t>
            </a:r>
          </a:p>
        </p:txBody>
      </p:sp>
      <p:sp>
        <p:nvSpPr>
          <p:cNvPr id="24" name="Espace réservé du contenu 4">
            <a:extLst>
              <a:ext uri="{FF2B5EF4-FFF2-40B4-BE49-F238E27FC236}">
                <a16:creationId xmlns:a16="http://schemas.microsoft.com/office/drawing/2014/main" id="{2F05FA7D-5683-CC94-F07A-479772F25846}"/>
              </a:ext>
            </a:extLst>
          </p:cNvPr>
          <p:cNvSpPr txBox="1">
            <a:spLocks/>
          </p:cNvSpPr>
          <p:nvPr/>
        </p:nvSpPr>
        <p:spPr>
          <a:xfrm>
            <a:off x="550416" y="2505823"/>
            <a:ext cx="9842903" cy="1959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00133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Le projet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Pair’sEval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rPr>
              <a:t> a pour objectif de développer l’usage de l’évaluation par les pairs afin d’améliorer le jugement évaluatif chez les étudiants (capacité à juger la qualité d’un travail) et le travail de groupe. 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59E10CEB-7D6E-D459-BACA-6EC799D6D0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0DC78F-7DCF-2762-D202-60A5E19B2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64" y="6130503"/>
            <a:ext cx="1276934" cy="584775"/>
          </a:xfrm>
          <a:prstGeom prst="rect">
            <a:avLst/>
          </a:prstGeom>
        </p:spPr>
      </p:pic>
      <p:grpSp>
        <p:nvGrpSpPr>
          <p:cNvPr id="8" name="Google Shape;13074;p75">
            <a:extLst>
              <a:ext uri="{FF2B5EF4-FFF2-40B4-BE49-F238E27FC236}">
                <a16:creationId xmlns:a16="http://schemas.microsoft.com/office/drawing/2014/main" id="{460B00C1-F5D9-86AE-3754-2EC071D9E62D}"/>
              </a:ext>
            </a:extLst>
          </p:cNvPr>
          <p:cNvGrpSpPr/>
          <p:nvPr/>
        </p:nvGrpSpPr>
        <p:grpSpPr>
          <a:xfrm>
            <a:off x="6746928" y="5635714"/>
            <a:ext cx="491762" cy="494789"/>
            <a:chOff x="3107608" y="3763401"/>
            <a:chExt cx="360233" cy="362451"/>
          </a:xfrm>
          <a:solidFill>
            <a:srgbClr val="DBDDDC"/>
          </a:solidFill>
        </p:grpSpPr>
        <p:sp>
          <p:nvSpPr>
            <p:cNvPr id="9" name="Google Shape;13075;p75">
              <a:extLst>
                <a:ext uri="{FF2B5EF4-FFF2-40B4-BE49-F238E27FC236}">
                  <a16:creationId xmlns:a16="http://schemas.microsoft.com/office/drawing/2014/main" id="{6298FBC4-7F28-14AE-0865-DCC1C7CAF830}"/>
                </a:ext>
              </a:extLst>
            </p:cNvPr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76;p75">
              <a:extLst>
                <a:ext uri="{FF2B5EF4-FFF2-40B4-BE49-F238E27FC236}">
                  <a16:creationId xmlns:a16="http://schemas.microsoft.com/office/drawing/2014/main" id="{03B6432B-BADC-F246-29FD-E768FBCF2C1C}"/>
                </a:ext>
              </a:extLst>
            </p:cNvPr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77;p75">
              <a:extLst>
                <a:ext uri="{FF2B5EF4-FFF2-40B4-BE49-F238E27FC236}">
                  <a16:creationId xmlns:a16="http://schemas.microsoft.com/office/drawing/2014/main" id="{3B962522-4F0F-416E-ADD8-ADE63F64B704}"/>
                </a:ext>
              </a:extLst>
            </p:cNvPr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EAFB7E7-7A2F-AF1E-660C-68CE8EBF5231}"/>
              </a:ext>
            </a:extLst>
          </p:cNvPr>
          <p:cNvSpPr txBox="1"/>
          <p:nvPr/>
        </p:nvSpPr>
        <p:spPr>
          <a:xfrm>
            <a:off x="4949700" y="5705185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ADCDB"/>
                </a:solidFill>
                <a:hlinkClick r:id="rId9"/>
              </a:rPr>
              <a:t>En savoir plus</a:t>
            </a:r>
            <a:endParaRPr lang="fr-FR" b="1" dirty="0">
              <a:solidFill>
                <a:srgbClr val="DADCDB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1B6D05-9F08-50D7-A367-EAD68EC5A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1618" y="2947397"/>
            <a:ext cx="1276934" cy="874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2169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3E57217-E7C2-961D-7089-C5CFC5B81847}"/>
              </a:ext>
            </a:extLst>
          </p:cNvPr>
          <p:cNvSpPr txBox="1"/>
          <p:nvPr/>
        </p:nvSpPr>
        <p:spPr>
          <a:xfrm>
            <a:off x="1311206" y="435109"/>
            <a:ext cx="1062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Evaluation par les pairs – projet </a:t>
            </a:r>
            <a:r>
              <a:rPr lang="fr-FR" sz="3200" dirty="0" err="1">
                <a:solidFill>
                  <a:schemeClr val="bg1"/>
                </a:solidFill>
                <a:latin typeface="Orbitron" panose="02000000000000000000" pitchFamily="2" charset="0"/>
              </a:rPr>
              <a:t>Pair’sEval</a:t>
            </a:r>
            <a:r>
              <a:rPr lang="fr-FR" sz="3200" dirty="0">
                <a:solidFill>
                  <a:schemeClr val="bg1"/>
                </a:solidFill>
                <a:latin typeface="Orbitron" panose="02000000000000000000" pitchFamily="2" charset="0"/>
              </a:rPr>
              <a:t> : </a:t>
            </a:r>
          </a:p>
          <a:p>
            <a:endParaRPr lang="fr-FR" sz="3200" dirty="0">
              <a:solidFill>
                <a:schemeClr val="bg1"/>
              </a:solidFill>
              <a:latin typeface="Orbitron" panose="02000000000000000000" pitchFamily="2" charset="0"/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DDC4282-2E85-9B2F-232D-075566DA69B9}"/>
              </a:ext>
            </a:extLst>
          </p:cNvPr>
          <p:cNvGrpSpPr/>
          <p:nvPr/>
        </p:nvGrpSpPr>
        <p:grpSpPr>
          <a:xfrm>
            <a:off x="1437761" y="2227977"/>
            <a:ext cx="9477116" cy="2967989"/>
            <a:chOff x="2020479" y="2713752"/>
            <a:chExt cx="9477116" cy="2967989"/>
          </a:xfrm>
        </p:grpSpPr>
        <p:sp>
          <p:nvSpPr>
            <p:cNvPr id="24" name="Espace réservé du contenu 4">
              <a:extLst>
                <a:ext uri="{FF2B5EF4-FFF2-40B4-BE49-F238E27FC236}">
                  <a16:creationId xmlns:a16="http://schemas.microsoft.com/office/drawing/2014/main" id="{2F05FA7D-5683-CC94-F07A-479772F25846}"/>
                </a:ext>
              </a:extLst>
            </p:cNvPr>
            <p:cNvSpPr txBox="1">
              <a:spLocks/>
            </p:cNvSpPr>
            <p:nvPr/>
          </p:nvSpPr>
          <p:spPr>
            <a:xfrm>
              <a:off x="2906400" y="2991598"/>
              <a:ext cx="8069637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BDDDC"/>
                  </a:solidFill>
                  <a:effectLst/>
                  <a:uLnTx/>
                  <a:uFillTx/>
                  <a:latin typeface="Rajdhani" panose="02000000000000000000" pitchFamily="2" charset="0"/>
                  <a:cs typeface="Rajdhani" panose="02000000000000000000" pitchFamily="2" charset="0"/>
                </a:rPr>
                <a:t>Accompagnement des enseignants et étudiants de l’Université de Montpellier </a:t>
              </a:r>
            </a:p>
          </p:txBody>
        </p:sp>
        <p:sp>
          <p:nvSpPr>
            <p:cNvPr id="25" name="Espace réservé du contenu 4">
              <a:extLst>
                <a:ext uri="{FF2B5EF4-FFF2-40B4-BE49-F238E27FC236}">
                  <a16:creationId xmlns:a16="http://schemas.microsoft.com/office/drawing/2014/main" id="{2C4BEF98-170C-2DA4-327F-88BD2FF41DC6}"/>
                </a:ext>
              </a:extLst>
            </p:cNvPr>
            <p:cNvSpPr txBox="1">
              <a:spLocks/>
            </p:cNvSpPr>
            <p:nvPr/>
          </p:nvSpPr>
          <p:spPr>
            <a:xfrm>
              <a:off x="3977727" y="4995423"/>
              <a:ext cx="7519868" cy="63655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Essaimage 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pic>
          <p:nvPicPr>
            <p:cNvPr id="26" name="Graphique 25" descr="Badge avec un remplissage uni">
              <a:extLst>
                <a:ext uri="{FF2B5EF4-FFF2-40B4-BE49-F238E27FC236}">
                  <a16:creationId xmlns:a16="http://schemas.microsoft.com/office/drawing/2014/main" id="{454500B5-2C90-9C31-FC16-27E57170C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77679" y="3740546"/>
              <a:ext cx="914400" cy="914400"/>
            </a:xfrm>
            <a:prstGeom prst="rect">
              <a:avLst/>
            </a:prstGeom>
          </p:spPr>
        </p:pic>
        <p:pic>
          <p:nvPicPr>
            <p:cNvPr id="27" name="Graphique 26" descr="Badge 1 avec un remplissage uni">
              <a:extLst>
                <a:ext uri="{FF2B5EF4-FFF2-40B4-BE49-F238E27FC236}">
                  <a16:creationId xmlns:a16="http://schemas.microsoft.com/office/drawing/2014/main" id="{E9B62A0D-E577-F8E7-D27C-84050E2B2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20479" y="2713752"/>
              <a:ext cx="914400" cy="914400"/>
            </a:xfrm>
            <a:prstGeom prst="rect">
              <a:avLst/>
            </a:prstGeom>
          </p:spPr>
        </p:pic>
        <p:sp>
          <p:nvSpPr>
            <p:cNvPr id="28" name="Espace réservé du contenu 4">
              <a:extLst>
                <a:ext uri="{FF2B5EF4-FFF2-40B4-BE49-F238E27FC236}">
                  <a16:creationId xmlns:a16="http://schemas.microsoft.com/office/drawing/2014/main" id="{20F58DBE-B52A-3104-49BC-0666860EBB1C}"/>
                </a:ext>
              </a:extLst>
            </p:cNvPr>
            <p:cNvSpPr txBox="1">
              <a:spLocks/>
            </p:cNvSpPr>
            <p:nvPr/>
          </p:nvSpPr>
          <p:spPr>
            <a:xfrm>
              <a:off x="3392079" y="3845296"/>
              <a:ext cx="7522859" cy="45395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rgbClr val="00133A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  <a:defRPr/>
              </a:pPr>
              <a:r>
                <a:rPr lang="fr-FR" dirty="0">
                  <a:solidFill>
                    <a:srgbClr val="DBDDDC"/>
                  </a:solidFill>
                  <a:latin typeface="Rajdhani" panose="02000000000000000000" pitchFamily="2" charset="0"/>
                  <a:cs typeface="Rajdhani" panose="02000000000000000000" pitchFamily="2" charset="0"/>
                </a:rPr>
                <a:t>Enquête auprès des enseignants et des étudiants </a:t>
              </a: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srgbClr val="DBDDDC"/>
                </a:solidFill>
                <a:effectLst/>
                <a:uLnTx/>
                <a:uFillTx/>
                <a:latin typeface="Rajdhani" panose="02000000000000000000" pitchFamily="2" charset="0"/>
                <a:cs typeface="Rajdhani" panose="02000000000000000000" pitchFamily="2" charset="0"/>
              </a:endParaRPr>
            </a:p>
          </p:txBody>
        </p:sp>
        <p:pic>
          <p:nvPicPr>
            <p:cNvPr id="29" name="Graphique 28" descr="Badge 3 avec un remplissage uni">
              <a:extLst>
                <a:ext uri="{FF2B5EF4-FFF2-40B4-BE49-F238E27FC236}">
                  <a16:creationId xmlns:a16="http://schemas.microsoft.com/office/drawing/2014/main" id="{3FC7CC59-27A2-BD2D-574C-33E1366B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2934879" y="4767341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Graphique 2">
            <a:extLst>
              <a:ext uri="{FF2B5EF4-FFF2-40B4-BE49-F238E27FC236}">
                <a16:creationId xmlns:a16="http://schemas.microsoft.com/office/drawing/2014/main" id="{887A5128-FB31-CE3D-9A5C-426C6B1AB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50914" y="234262"/>
            <a:ext cx="1025456" cy="1023678"/>
          </a:xfrm>
          <a:prstGeom prst="rect">
            <a:avLst/>
          </a:prstGeom>
        </p:spPr>
      </p:pic>
      <p:pic>
        <p:nvPicPr>
          <p:cNvPr id="5" name="Image 4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59E10CEB-7D6E-D459-BACA-6EC799D6D0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A00DC78F-7DCF-2762-D202-60A5E19B20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464" y="6130503"/>
            <a:ext cx="1276934" cy="584775"/>
          </a:xfrm>
          <a:prstGeom prst="rect">
            <a:avLst/>
          </a:prstGeom>
        </p:spPr>
      </p:pic>
      <p:grpSp>
        <p:nvGrpSpPr>
          <p:cNvPr id="8" name="Google Shape;13074;p75">
            <a:extLst>
              <a:ext uri="{FF2B5EF4-FFF2-40B4-BE49-F238E27FC236}">
                <a16:creationId xmlns:a16="http://schemas.microsoft.com/office/drawing/2014/main" id="{460B00C1-F5D9-86AE-3754-2EC071D9E62D}"/>
              </a:ext>
            </a:extLst>
          </p:cNvPr>
          <p:cNvGrpSpPr/>
          <p:nvPr/>
        </p:nvGrpSpPr>
        <p:grpSpPr>
          <a:xfrm>
            <a:off x="6746928" y="5635714"/>
            <a:ext cx="491762" cy="494789"/>
            <a:chOff x="3107608" y="3763401"/>
            <a:chExt cx="360233" cy="362451"/>
          </a:xfrm>
          <a:solidFill>
            <a:srgbClr val="DBDDDC"/>
          </a:solidFill>
        </p:grpSpPr>
        <p:sp>
          <p:nvSpPr>
            <p:cNvPr id="9" name="Google Shape;13075;p75">
              <a:extLst>
                <a:ext uri="{FF2B5EF4-FFF2-40B4-BE49-F238E27FC236}">
                  <a16:creationId xmlns:a16="http://schemas.microsoft.com/office/drawing/2014/main" id="{6298FBC4-7F28-14AE-0865-DCC1C7CAF830}"/>
                </a:ext>
              </a:extLst>
            </p:cNvPr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076;p75">
              <a:extLst>
                <a:ext uri="{FF2B5EF4-FFF2-40B4-BE49-F238E27FC236}">
                  <a16:creationId xmlns:a16="http://schemas.microsoft.com/office/drawing/2014/main" id="{03B6432B-BADC-F246-29FD-E768FBCF2C1C}"/>
                </a:ext>
              </a:extLst>
            </p:cNvPr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077;p75">
              <a:extLst>
                <a:ext uri="{FF2B5EF4-FFF2-40B4-BE49-F238E27FC236}">
                  <a16:creationId xmlns:a16="http://schemas.microsoft.com/office/drawing/2014/main" id="{3B962522-4F0F-416E-ADD8-ADE63F64B704}"/>
                </a:ext>
              </a:extLst>
            </p:cNvPr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5EAFB7E7-7A2F-AF1E-660C-68CE8EBF5231}"/>
              </a:ext>
            </a:extLst>
          </p:cNvPr>
          <p:cNvSpPr txBox="1"/>
          <p:nvPr/>
        </p:nvSpPr>
        <p:spPr>
          <a:xfrm>
            <a:off x="4949700" y="5705185"/>
            <a:ext cx="2122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ADCDB"/>
                </a:solidFill>
                <a:hlinkClick r:id="rId15"/>
              </a:rPr>
              <a:t>En savoir plus</a:t>
            </a:r>
            <a:endParaRPr lang="fr-FR" b="1" dirty="0">
              <a:solidFill>
                <a:srgbClr val="DADCDB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1B6D05-9F08-50D7-A367-EAD68EC5A95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6410" y="2275314"/>
            <a:ext cx="1276934" cy="8740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794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07BEB5-3615-A331-B5F3-5BFE9A7B776E}"/>
              </a:ext>
            </a:extLst>
          </p:cNvPr>
          <p:cNvGrpSpPr/>
          <p:nvPr/>
        </p:nvGrpSpPr>
        <p:grpSpPr>
          <a:xfrm>
            <a:off x="640506" y="2615164"/>
            <a:ext cx="7662051" cy="1627671"/>
            <a:chOff x="440481" y="2615165"/>
            <a:chExt cx="7662051" cy="162767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5C52538C-8115-7E8C-FE3B-D76EDED48E71}"/>
                </a:ext>
              </a:extLst>
            </p:cNvPr>
            <p:cNvSpPr txBox="1"/>
            <p:nvPr/>
          </p:nvSpPr>
          <p:spPr>
            <a:xfrm>
              <a:off x="2397057" y="3136613"/>
              <a:ext cx="57054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rbitron" panose="02000000000000000000" pitchFamily="2" charset="0"/>
                  <a:ea typeface="+mn-ea"/>
                  <a:cs typeface="+mn-cs"/>
                </a:rPr>
                <a:t>03 – Accompagnement mis en place  </a:t>
              </a:r>
            </a:p>
          </p:txBody>
        </p:sp>
        <p:pic>
          <p:nvPicPr>
            <p:cNvPr id="12" name="Graphique 11">
              <a:extLst>
                <a:ext uri="{FF2B5EF4-FFF2-40B4-BE49-F238E27FC236}">
                  <a16:creationId xmlns:a16="http://schemas.microsoft.com/office/drawing/2014/main" id="{7738D837-E703-279F-C797-B196BA3A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40481" y="2615165"/>
              <a:ext cx="1630497" cy="1627671"/>
            </a:xfrm>
            <a:prstGeom prst="rect">
              <a:avLst/>
            </a:prstGeom>
          </p:spPr>
        </p:pic>
      </p:grpSp>
      <p:pic>
        <p:nvPicPr>
          <p:cNvPr id="2" name="Image 1" descr="Une image contenant Police, texte, symbole, logo&#10;&#10;Description générée automatiquement">
            <a:extLst>
              <a:ext uri="{FF2B5EF4-FFF2-40B4-BE49-F238E27FC236}">
                <a16:creationId xmlns:a16="http://schemas.microsoft.com/office/drawing/2014/main" id="{3BAADDB6-E3E4-F490-E235-665C204FC6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2" y="6074517"/>
            <a:ext cx="1908380" cy="696748"/>
          </a:xfrm>
          <a:prstGeom prst="rect">
            <a:avLst/>
          </a:prstGeom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0FAE82F2-DA08-5EFF-99C7-1223A3789E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20" y="6186490"/>
            <a:ext cx="1276934" cy="58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2488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904</Words>
  <Application>Microsoft Office PowerPoint</Application>
  <PresentationFormat>Grand écran</PresentationFormat>
  <Paragraphs>118</Paragraphs>
  <Slides>20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Arial</vt:lpstr>
      <vt:lpstr>Broadway</vt:lpstr>
      <vt:lpstr>Calibri</vt:lpstr>
      <vt:lpstr>Calibri Light</vt:lpstr>
      <vt:lpstr>Helvetica Light</vt:lpstr>
      <vt:lpstr>Marlett</vt:lpstr>
      <vt:lpstr>Orbitron</vt:lpstr>
      <vt:lpstr>Oswald</vt:lpstr>
      <vt:lpstr>Rajdhani</vt:lpstr>
      <vt:lpstr>Roboto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Lemaitre</dc:creator>
  <cp:lastModifiedBy>Dominique Hervy Guillaume</cp:lastModifiedBy>
  <cp:revision>91</cp:revision>
  <dcterms:created xsi:type="dcterms:W3CDTF">2023-01-18T15:07:44Z</dcterms:created>
  <dcterms:modified xsi:type="dcterms:W3CDTF">2023-07-07T10:30:31Z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457FDE06-3860-4B21-969C-5704E6847568</vt:lpwstr>
  </property>
  <property fmtid="{D5CDD505-2E9C-101B-9397-08002B2CF9AE}" pid="3" name="ArticulatePath">
    <vt:lpwstr>Présentation1</vt:lpwstr>
  </property>
</Properties>
</file>