
<file path=[Content_Types].xml><?xml version="1.0" encoding="utf-8"?>
<Types xmlns="http://schemas.openxmlformats.org/package/2006/content-types">
  <Default Extension="avif" ContentType="image/av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omments/comment1.xml" ContentType="application/vnd.openxmlformats-officedocument.presentationml.comment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4" r:id="rId2"/>
    <p:sldId id="277" r:id="rId3"/>
    <p:sldId id="312" r:id="rId4"/>
    <p:sldId id="286" r:id="rId5"/>
    <p:sldId id="285" r:id="rId6"/>
    <p:sldId id="283" r:id="rId7"/>
    <p:sldId id="305" r:id="rId8"/>
    <p:sldId id="303" r:id="rId9"/>
    <p:sldId id="314" r:id="rId10"/>
    <p:sldId id="316" r:id="rId11"/>
    <p:sldId id="315" r:id="rId12"/>
    <p:sldId id="317" r:id="rId13"/>
    <p:sldId id="318" r:id="rId14"/>
    <p:sldId id="319" r:id="rId15"/>
    <p:sldId id="320" r:id="rId16"/>
    <p:sldId id="313" r:id="rId17"/>
    <p:sldId id="302" r:id="rId18"/>
    <p:sldId id="307" r:id="rId19"/>
    <p:sldId id="308" r:id="rId20"/>
    <p:sldId id="310" r:id="rId21"/>
    <p:sldId id="311" r:id="rId22"/>
    <p:sldId id="322" r:id="rId23"/>
    <p:sldId id="304" r:id="rId24"/>
    <p:sldId id="321" r:id="rId25"/>
    <p:sldId id="323" r:id="rId26"/>
    <p:sldId id="324" r:id="rId27"/>
    <p:sldId id="332" r:id="rId28"/>
    <p:sldId id="334" r:id="rId29"/>
    <p:sldId id="333" r:id="rId30"/>
    <p:sldId id="335" r:id="rId31"/>
    <p:sldId id="326" r:id="rId32"/>
    <p:sldId id="325" r:id="rId33"/>
    <p:sldId id="327" r:id="rId34"/>
    <p:sldId id="328" r:id="rId35"/>
    <p:sldId id="329" r:id="rId36"/>
    <p:sldId id="330" r:id="rId37"/>
    <p:sldId id="331" r:id="rId38"/>
    <p:sldId id="279" r:id="rId39"/>
  </p:sldIdLst>
  <p:sldSz cx="12192000" cy="6858000"/>
  <p:notesSz cx="6858000" cy="9144000"/>
  <p:custDataLst>
    <p:tags r:id="rId4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guel D." initials="MD" lastIdx="2" clrIdx="0">
    <p:extLst>
      <p:ext uri="{19B8F6BF-5375-455C-9EA6-DF929625EA0E}">
        <p15:presenceInfo xmlns:p15="http://schemas.microsoft.com/office/powerpoint/2012/main" userId="a3e4488af126cd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DDC"/>
    <a:srgbClr val="48A0D9"/>
    <a:srgbClr val="F58120"/>
    <a:srgbClr val="124F6E"/>
    <a:srgbClr val="0C2C3E"/>
    <a:srgbClr val="DADCDB"/>
    <a:srgbClr val="0D3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5DFF9F-1603-014D-89C7-F1D7C4DC00B6}" v="37" dt="2023-07-04T07:34:07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22038" autoAdjust="0"/>
    <p:restoredTop sz="80729" autoAdjust="0"/>
  </p:normalViewPr>
  <p:slideViewPr>
    <p:cSldViewPr snapToGrid="0">
      <p:cViewPr varScale="1">
        <p:scale>
          <a:sx n="125" d="100"/>
          <a:sy n="125" d="100"/>
        </p:scale>
        <p:origin x="1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Plumat" userId="7c056c5d-c1d4-403f-8686-012d48fccf4e" providerId="ADAL" clId="{EE5DFF9F-1603-014D-89C7-F1D7C4DC00B6}"/>
    <pc:docChg chg="modSld modMainMaster">
      <pc:chgData name="Jim Plumat" userId="7c056c5d-c1d4-403f-8686-012d48fccf4e" providerId="ADAL" clId="{EE5DFF9F-1603-014D-89C7-F1D7C4DC00B6}" dt="2023-07-04T07:34:07.628" v="46" actId="207"/>
      <pc:docMkLst>
        <pc:docMk/>
      </pc:docMkLst>
      <pc:sldChg chg="addSp modSp mod modAnim">
        <pc:chgData name="Jim Plumat" userId="7c056c5d-c1d4-403f-8686-012d48fccf4e" providerId="ADAL" clId="{EE5DFF9F-1603-014D-89C7-F1D7C4DC00B6}" dt="2023-07-04T07:31:58.851" v="38"/>
        <pc:sldMkLst>
          <pc:docMk/>
          <pc:sldMk cId="3403853742" sldId="277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403853742" sldId="277"/>
            <ac:spMk id="2" creationId="{6E296C4C-F2EB-735A-9EF1-BF61D878B90C}"/>
          </ac:spMkLst>
        </pc:spChg>
        <pc:spChg chg="mod">
          <ac:chgData name="Jim Plumat" userId="7c056c5d-c1d4-403f-8686-012d48fccf4e" providerId="ADAL" clId="{EE5DFF9F-1603-014D-89C7-F1D7C4DC00B6}" dt="2023-06-30T08:53:27.683" v="3" actId="1076"/>
          <ac:spMkLst>
            <pc:docMk/>
            <pc:sldMk cId="3403853742" sldId="277"/>
            <ac:spMk id="4" creationId="{D3E57217-E7C2-961D-7089-C5CFC5B81847}"/>
          </ac:spMkLst>
        </pc:spChg>
        <pc:spChg chg="mod">
          <ac:chgData name="Jim Plumat" userId="7c056c5d-c1d4-403f-8686-012d48fccf4e" providerId="ADAL" clId="{EE5DFF9F-1603-014D-89C7-F1D7C4DC00B6}" dt="2023-06-30T08:53:31.450" v="4" actId="1076"/>
          <ac:spMkLst>
            <pc:docMk/>
            <pc:sldMk cId="3403853742" sldId="277"/>
            <ac:spMk id="27" creationId="{64AF4AD9-0B8F-BF95-8EF2-76ADB1243627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165546491" sldId="279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165546491" sldId="279"/>
            <ac:spMk id="3" creationId="{3EC4EDE6-B362-9968-1AA0-15D9BC1599FE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846849406" sldId="283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846849406" sldId="283"/>
            <ac:spMk id="2" creationId="{72233A14-FFDE-275E-352E-BE4ECFE1940E}"/>
          </ac:spMkLst>
        </pc:spChg>
      </pc:sldChg>
      <pc:sldChg chg="addSp modSp mod">
        <pc:chgData name="Jim Plumat" userId="7c056c5d-c1d4-403f-8686-012d48fccf4e" providerId="ADAL" clId="{EE5DFF9F-1603-014D-89C7-F1D7C4DC00B6}" dt="2023-07-04T07:33:32.061" v="44" actId="1076"/>
        <pc:sldMkLst>
          <pc:docMk/>
          <pc:sldMk cId="2261214799" sldId="284"/>
        </pc:sldMkLst>
        <pc:spChg chg="add mod">
          <ac:chgData name="Jim Plumat" userId="7c056c5d-c1d4-403f-8686-012d48fccf4e" providerId="ADAL" clId="{EE5DFF9F-1603-014D-89C7-F1D7C4DC00B6}" dt="2023-07-04T07:33:32.061" v="44" actId="1076"/>
          <ac:spMkLst>
            <pc:docMk/>
            <pc:sldMk cId="2261214799" sldId="284"/>
            <ac:spMk id="4" creationId="{34EC179B-F5DF-FC8D-2308-FD03C1B6D012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911926704" sldId="285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911926704" sldId="285"/>
            <ac:spMk id="2" creationId="{A16BEAB4-1B79-D545-CCA7-7516B9BD960C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181929093" sldId="286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181929093" sldId="286"/>
            <ac:spMk id="47" creationId="{88A9E17D-151B-11C3-2A39-567952244A8F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194306831" sldId="302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194306831" sldId="302"/>
            <ac:spMk id="2" creationId="{D0DD1522-2150-5204-6A92-EDA05DCAD619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807967704" sldId="303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807967704" sldId="303"/>
            <ac:spMk id="2" creationId="{411A32FA-C4CD-F4C0-3A05-EDB8E73CFBD0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820685512" sldId="304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820685512" sldId="304"/>
            <ac:spMk id="2" creationId="{8A297A10-97B5-34DF-C9EE-E386A77068AC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1342811395" sldId="305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1342811395" sldId="305"/>
            <ac:spMk id="5" creationId="{75AB50D4-7091-EBA1-700B-A8C72568D71E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88207536" sldId="307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88207536" sldId="307"/>
            <ac:spMk id="5" creationId="{65E6E0D5-26FC-A376-D470-AEE3DA33CDE6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985696376" sldId="308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985696376" sldId="308"/>
            <ac:spMk id="5" creationId="{334AE164-1AB4-3FFD-03DB-F31F85413E9B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619925552" sldId="310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619925552" sldId="310"/>
            <ac:spMk id="5" creationId="{B12772B7-0E99-3A57-F424-8FCCBD9179A1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585538092" sldId="311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585538092" sldId="311"/>
            <ac:spMk id="2" creationId="{45F58913-25F3-443D-3D0C-9233CBD383EC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4107728502" sldId="312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4107728502" sldId="312"/>
            <ac:spMk id="2" creationId="{D6A5DF2B-28A8-607A-331A-C14CD46DC699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845549826" sldId="313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845549826" sldId="313"/>
            <ac:spMk id="2" creationId="{1835A3EA-6BC9-4F45-CFA2-A8EE3E84676C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172015704" sldId="314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172015704" sldId="314"/>
            <ac:spMk id="5" creationId="{61862A91-B369-AA83-8EF1-1A12F22AD063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606327027" sldId="315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606327027" sldId="315"/>
            <ac:spMk id="5" creationId="{142374ED-FB82-009E-5450-E80A3F42BC43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697786961" sldId="316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697786961" sldId="316"/>
            <ac:spMk id="6" creationId="{B11F9120-5253-23A4-7723-7C8AF42F38E9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807865771" sldId="317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807865771" sldId="317"/>
            <ac:spMk id="6" creationId="{8B209808-E7A2-5178-C8E2-3088851F86ED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131326412" sldId="318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131326412" sldId="318"/>
            <ac:spMk id="5" creationId="{20CE3B1A-C2CB-AEE7-BB36-522A4A511470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894362031" sldId="319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894362031" sldId="319"/>
            <ac:spMk id="6" creationId="{C086A965-5636-F1C0-7356-1878738527EC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522421071" sldId="320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522421071" sldId="320"/>
            <ac:spMk id="2" creationId="{A9CA959E-1BA9-B5F0-00D2-9B8B89AF026B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609723906" sldId="321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609723906" sldId="321"/>
            <ac:spMk id="6" creationId="{E268C4B5-4752-7E15-3421-26AF1C34D6A9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418722970" sldId="322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418722970" sldId="322"/>
            <ac:spMk id="2" creationId="{43C3B1BE-13AE-8DA6-CA7F-E42C40456C25}"/>
          </ac:spMkLst>
        </pc:spChg>
      </pc:sldChg>
      <pc:sldChg chg="addSp modSp modAnim">
        <pc:chgData name="Jim Plumat" userId="7c056c5d-c1d4-403f-8686-012d48fccf4e" providerId="ADAL" clId="{EE5DFF9F-1603-014D-89C7-F1D7C4DC00B6}" dt="2023-07-04T07:31:58.851" v="38"/>
        <pc:sldMkLst>
          <pc:docMk/>
          <pc:sldMk cId="1362065634" sldId="323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1362065634" sldId="323"/>
            <ac:spMk id="2" creationId="{8F9F2368-4E19-1B8A-ACB5-F35FFAA0770C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773016454" sldId="324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773016454" sldId="324"/>
            <ac:spMk id="5" creationId="{660BBCBA-D76E-4E79-9227-E2A242324449}"/>
          </ac:spMkLst>
        </pc:spChg>
      </pc:sldChg>
      <pc:sldChg chg="addSp modSp modAnim">
        <pc:chgData name="Jim Plumat" userId="7c056c5d-c1d4-403f-8686-012d48fccf4e" providerId="ADAL" clId="{EE5DFF9F-1603-014D-89C7-F1D7C4DC00B6}" dt="2023-07-04T07:31:58.851" v="38"/>
        <pc:sldMkLst>
          <pc:docMk/>
          <pc:sldMk cId="3161935681" sldId="325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161935681" sldId="325"/>
            <ac:spMk id="2" creationId="{B68EA402-7DE6-4398-3C42-83DB9891C588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785253617" sldId="326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785253617" sldId="326"/>
            <ac:spMk id="2" creationId="{800F7F5A-A9D0-5158-A276-4FF04B2C95F2}"/>
          </ac:spMkLst>
        </pc:spChg>
      </pc:sldChg>
      <pc:sldChg chg="addSp modSp mod modAnim">
        <pc:chgData name="Jim Plumat" userId="7c056c5d-c1d4-403f-8686-012d48fccf4e" providerId="ADAL" clId="{EE5DFF9F-1603-014D-89C7-F1D7C4DC00B6}" dt="2023-07-04T07:31:58.851" v="38"/>
        <pc:sldMkLst>
          <pc:docMk/>
          <pc:sldMk cId="1410738196" sldId="327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1410738196" sldId="327"/>
            <ac:spMk id="6" creationId="{667E3F33-C1CA-0703-AFFD-06AE73DA3CDC}"/>
          </ac:spMkLst>
        </pc:spChg>
        <pc:grpChg chg="add">
          <ac:chgData name="Jim Plumat" userId="7c056c5d-c1d4-403f-8686-012d48fccf4e" providerId="ADAL" clId="{EE5DFF9F-1603-014D-89C7-F1D7C4DC00B6}" dt="2023-06-30T09:04:01.879" v="25" actId="164"/>
          <ac:grpSpMkLst>
            <pc:docMk/>
            <pc:sldMk cId="1410738196" sldId="327"/>
            <ac:grpSpMk id="5" creationId="{110D45ED-C2AF-7854-17DD-8E4998403014}"/>
          </ac:grpSpMkLst>
        </pc:gr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642952209" sldId="328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642952209" sldId="328"/>
            <ac:spMk id="5" creationId="{28E1D2CF-9B69-C0BA-C989-DA978CC2207B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938387571" sldId="329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938387571" sldId="329"/>
            <ac:spMk id="2" creationId="{8A695600-76DC-0ACF-2D7A-B0EB2C3A5E72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3280239022" sldId="330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3280239022" sldId="330"/>
            <ac:spMk id="5" creationId="{4F8C3745-5719-DB50-93F5-0E740EB0A5E7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2179938540" sldId="331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179938540" sldId="331"/>
            <ac:spMk id="2" creationId="{7631BFF1-E839-EF20-AE31-4EA11C7034E8}"/>
          </ac:spMkLst>
        </pc:spChg>
        <pc:spChg chg="mod">
          <ac:chgData name="Jim Plumat" userId="7c056c5d-c1d4-403f-8686-012d48fccf4e" providerId="ADAL" clId="{EE5DFF9F-1603-014D-89C7-F1D7C4DC00B6}" dt="2023-06-30T09:06:45.474" v="37" actId="313"/>
          <ac:spMkLst>
            <pc:docMk/>
            <pc:sldMk cId="2179938540" sldId="331"/>
            <ac:spMk id="5" creationId="{328ABF49-62B4-AAAC-6894-511C178F1580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4211424323" sldId="332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4211424323" sldId="332"/>
            <ac:spMk id="2" creationId="{B46ADD8A-BCC4-35C1-44ED-F272534873DF}"/>
          </ac:spMkLst>
        </pc:spChg>
      </pc:sldChg>
      <pc:sldChg chg="addSp modSp modAnim">
        <pc:chgData name="Jim Plumat" userId="7c056c5d-c1d4-403f-8686-012d48fccf4e" providerId="ADAL" clId="{EE5DFF9F-1603-014D-89C7-F1D7C4DC00B6}" dt="2023-07-04T07:31:58.851" v="38"/>
        <pc:sldMkLst>
          <pc:docMk/>
          <pc:sldMk cId="2850625305" sldId="333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2850625305" sldId="333"/>
            <ac:spMk id="5" creationId="{ED5FDD6D-0DED-19C3-B7DD-22A5196375D4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454955508" sldId="334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454955508" sldId="334"/>
            <ac:spMk id="2" creationId="{B0A3C08C-4A0B-42C0-F39D-9C8E9524C219}"/>
          </ac:spMkLst>
        </pc:spChg>
        <pc:spChg chg="mod">
          <ac:chgData name="Jim Plumat" userId="7c056c5d-c1d4-403f-8686-012d48fccf4e" providerId="ADAL" clId="{EE5DFF9F-1603-014D-89C7-F1D7C4DC00B6}" dt="2023-06-30T09:00:22.658" v="14" actId="313"/>
          <ac:spMkLst>
            <pc:docMk/>
            <pc:sldMk cId="454955508" sldId="334"/>
            <ac:spMk id="5" creationId="{F2C13AA1-FFA7-E99D-23B6-2933FE503018}"/>
          </ac:spMkLst>
        </pc:spChg>
      </pc:sldChg>
      <pc:sldChg chg="addSp modSp">
        <pc:chgData name="Jim Plumat" userId="7c056c5d-c1d4-403f-8686-012d48fccf4e" providerId="ADAL" clId="{EE5DFF9F-1603-014D-89C7-F1D7C4DC00B6}" dt="2023-07-04T07:31:58.851" v="38"/>
        <pc:sldMkLst>
          <pc:docMk/>
          <pc:sldMk cId="1326924173" sldId="335"/>
        </pc:sldMkLst>
        <pc:spChg chg="add mod">
          <ac:chgData name="Jim Plumat" userId="7c056c5d-c1d4-403f-8686-012d48fccf4e" providerId="ADAL" clId="{EE5DFF9F-1603-014D-89C7-F1D7C4DC00B6}" dt="2023-07-04T07:31:58.851" v="38"/>
          <ac:spMkLst>
            <pc:docMk/>
            <pc:sldMk cId="1326924173" sldId="335"/>
            <ac:spMk id="5" creationId="{A7E86BE9-203C-9DFA-4A9C-6116429FBFBE}"/>
          </ac:spMkLst>
        </pc:spChg>
      </pc:sldChg>
      <pc:sldMasterChg chg="modSp mod modSldLayout">
        <pc:chgData name="Jim Plumat" userId="7c056c5d-c1d4-403f-8686-012d48fccf4e" providerId="ADAL" clId="{EE5DFF9F-1603-014D-89C7-F1D7C4DC00B6}" dt="2023-07-04T07:34:07.628" v="46" actId="207"/>
        <pc:sldMasterMkLst>
          <pc:docMk/>
          <pc:sldMasterMk cId="550809165" sldId="2147483648"/>
        </pc:sldMasterMkLst>
        <pc:spChg chg="mod">
          <ac:chgData name="Jim Plumat" userId="7c056c5d-c1d4-403f-8686-012d48fccf4e" providerId="ADAL" clId="{EE5DFF9F-1603-014D-89C7-F1D7C4DC00B6}" dt="2023-07-04T07:34:07.628" v="46" actId="207"/>
          <ac:spMkLst>
            <pc:docMk/>
            <pc:sldMasterMk cId="550809165" sldId="2147483648"/>
            <ac:spMk id="6" creationId="{8984A3D3-4FDC-25CA-D868-5F929FBB49E9}"/>
          </ac:spMkLst>
        </pc:spChg>
        <pc:sldLayoutChg chg="modSp mod">
          <pc:chgData name="Jim Plumat" userId="7c056c5d-c1d4-403f-8686-012d48fccf4e" providerId="ADAL" clId="{EE5DFF9F-1603-014D-89C7-F1D7C4DC00B6}" dt="2023-07-04T07:33:56.365" v="45" actId="207"/>
          <pc:sldLayoutMkLst>
            <pc:docMk/>
            <pc:sldMasterMk cId="550809165" sldId="2147483648"/>
            <pc:sldLayoutMk cId="884792078" sldId="2147483649"/>
          </pc:sldLayoutMkLst>
          <pc:spChg chg="mod">
            <ac:chgData name="Jim Plumat" userId="7c056c5d-c1d4-403f-8686-012d48fccf4e" providerId="ADAL" clId="{EE5DFF9F-1603-014D-89C7-F1D7C4DC00B6}" dt="2023-07-04T07:33:56.365" v="45" actId="207"/>
            <ac:spMkLst>
              <pc:docMk/>
              <pc:sldMasterMk cId="550809165" sldId="2147483648"/>
              <pc:sldLayoutMk cId="884792078" sldId="2147483649"/>
              <ac:spMk id="6" creationId="{DA917E73-00AF-79D8-0DC2-14D2C090C4E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implumat\Documents\Documents%20UNamur\Coope&#769;ration%20internationale\CD2%20Cote%20d'Ivoire\Expose&#769;s\Masse%20volumique%20cuisson%20frites%20B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135307473069"/>
          <c:y val="5.0925925925925923E-2"/>
          <c:w val="0.68888553908238948"/>
          <c:h val="0.81294765237678623"/>
        </c:manualLayout>
      </c:layout>
      <c:scatterChart>
        <c:scatterStyle val="lineMarker"/>
        <c:varyColors val="0"/>
        <c:ser>
          <c:idx val="1"/>
          <c:order val="0"/>
          <c:tx>
            <c:v>Masse moyenne par frite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1750">
                <a:solidFill>
                  <a:schemeClr val="accent2"/>
                </a:solidFill>
              </a:ln>
              <a:effectLst/>
            </c:spPr>
          </c:marker>
          <c:trendline>
            <c:spPr>
              <a:ln w="34925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forward val="15"/>
            <c:dispRSqr val="1"/>
            <c:dispEq val="0"/>
            <c:trendlineLbl>
              <c:layout>
                <c:manualLayout>
                  <c:x val="-0.38484951063360073"/>
                  <c:y val="-0.5250586176727909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Feuil1!$A$3:$A$9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Feuil1!$C$3:$C$9</c:f>
              <c:numCache>
                <c:formatCode>0.0</c:formatCode>
                <c:ptCount val="7"/>
                <c:pt idx="0">
                  <c:v>6.4615384615384617</c:v>
                </c:pt>
                <c:pt idx="1">
                  <c:v>5.8461538461538458</c:v>
                </c:pt>
                <c:pt idx="2">
                  <c:v>5.0769230769230766</c:v>
                </c:pt>
                <c:pt idx="3">
                  <c:v>4.384615384615385</c:v>
                </c:pt>
                <c:pt idx="4">
                  <c:v>3.6923076923076925</c:v>
                </c:pt>
                <c:pt idx="5">
                  <c:v>3.1538461538461537</c:v>
                </c:pt>
                <c:pt idx="6">
                  <c:v>2.6153846153846154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3E0-45EE-A7A3-F0E89E294F62}"/>
            </c:ext>
          </c:extLst>
        </c:ser>
        <c:ser>
          <c:idx val="0"/>
          <c:order val="1"/>
          <c:tx>
            <c:v>Volume moyen par frite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48A0D9"/>
              </a:solidFill>
              <a:ln w="31750">
                <a:solidFill>
                  <a:schemeClr val="accent1"/>
                </a:solidFill>
              </a:ln>
              <a:effectLst/>
            </c:spPr>
          </c:marker>
          <c:trendline>
            <c:spPr>
              <a:ln w="34925" cap="rnd">
                <a:solidFill>
                  <a:srgbClr val="48A0D9"/>
                </a:solidFill>
                <a:prstDash val="sysDot"/>
              </a:ln>
              <a:effectLst/>
            </c:spPr>
            <c:trendlineType val="linear"/>
            <c:forward val="15"/>
            <c:dispRSqr val="1"/>
            <c:dispEq val="0"/>
            <c:trendlineLbl>
              <c:layout>
                <c:manualLayout>
                  <c:x val="-0.41755979100743246"/>
                  <c:y val="-0.3501648293963254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Feuil1!$A$3:$A$9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Feuil1!$E$3:$E$9</c:f>
              <c:numCache>
                <c:formatCode>0.0</c:formatCode>
                <c:ptCount val="7"/>
                <c:pt idx="0">
                  <c:v>6.2370000000000001</c:v>
                </c:pt>
                <c:pt idx="1">
                  <c:v>5.3784615384615382</c:v>
                </c:pt>
                <c:pt idx="2">
                  <c:v>4.851692307692308</c:v>
                </c:pt>
                <c:pt idx="3">
                  <c:v>3.6209999999999996</c:v>
                </c:pt>
                <c:pt idx="4">
                  <c:v>3.1015384615384614</c:v>
                </c:pt>
                <c:pt idx="5">
                  <c:v>2.81076923076923</c:v>
                </c:pt>
                <c:pt idx="6">
                  <c:v>2.4166153846153846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3E0-45EE-A7A3-F0E89E294F62}"/>
            </c:ext>
          </c:extLst>
        </c:ser>
        <c:ser>
          <c:idx val="2"/>
          <c:order val="2"/>
          <c:tx>
            <c:v>15 minutes supplémentaire à 190 °C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Lit>
              <c:formatCode>General</c:formatCode>
              <c:ptCount val="1"/>
              <c:pt idx="0">
                <c:v>105</c:v>
              </c:pt>
            </c:numLit>
          </c:xVal>
          <c:yVal>
            <c:numRef>
              <c:f>Feuil1!$C$10</c:f>
              <c:numCache>
                <c:formatCode>0.0</c:formatCode>
                <c:ptCount val="1"/>
                <c:pt idx="0">
                  <c:v>1.6923076923076923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3E0-45EE-A7A3-F0E89E294F62}"/>
            </c:ext>
          </c:extLst>
        </c:ser>
        <c:ser>
          <c:idx val="3"/>
          <c:order val="3"/>
          <c:tx>
            <c:v>15 min supplémentaire à 190 °C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Lit>
              <c:formatCode>General</c:formatCode>
              <c:ptCount val="1"/>
              <c:pt idx="0">
                <c:v>105</c:v>
              </c:pt>
            </c:numLit>
          </c:xVal>
          <c:yVal>
            <c:numRef>
              <c:f>Feuil1!$E$10</c:f>
              <c:numCache>
                <c:formatCode>0.0</c:formatCode>
                <c:ptCount val="1"/>
                <c:pt idx="0">
                  <c:v>1.7999999999999998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3E0-45EE-A7A3-F0E89E294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1677624"/>
        <c:axId val="491671392"/>
      </c:scatterChart>
      <c:valAx>
        <c:axId val="491677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200" b="1">
                    <a:solidFill>
                      <a:schemeClr val="bg1"/>
                    </a:solidFill>
                  </a:rPr>
                  <a:t>Temps de cuisson</a:t>
                </a:r>
                <a:r>
                  <a:rPr lang="fr-BE" sz="1200" b="1" baseline="0">
                    <a:solidFill>
                      <a:schemeClr val="bg1"/>
                    </a:solidFill>
                  </a:rPr>
                  <a:t> (minutes)</a:t>
                </a:r>
                <a:endParaRPr lang="fr-BE" sz="1200" b="1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1671392"/>
        <c:crosses val="autoZero"/>
        <c:crossBetween val="midCat"/>
        <c:majorUnit val="15"/>
      </c:valAx>
      <c:valAx>
        <c:axId val="4916713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800" b="1" dirty="0">
                    <a:solidFill>
                      <a:schemeClr val="accent2"/>
                    </a:solidFill>
                  </a:rPr>
                  <a:t>Masse moyenne par frite</a:t>
                </a:r>
                <a:r>
                  <a:rPr lang="fr-BE" sz="1800" b="1" baseline="0" dirty="0">
                    <a:solidFill>
                      <a:schemeClr val="accent2"/>
                    </a:solidFill>
                  </a:rPr>
                  <a:t> (g)</a:t>
                </a:r>
                <a:br>
                  <a:rPr lang="fr-BE" sz="1800" b="1" baseline="0" dirty="0">
                    <a:solidFill>
                      <a:schemeClr val="accent2"/>
                    </a:solidFill>
                  </a:rPr>
                </a:br>
                <a:r>
                  <a:rPr lang="fr-BE" sz="1800" b="1" baseline="0" dirty="0">
                    <a:solidFill>
                      <a:srgbClr val="48A0D9"/>
                    </a:solidFill>
                  </a:rPr>
                  <a:t>Volume moyen par frite (cm³)</a:t>
                </a:r>
                <a:endParaRPr lang="fr-BE" sz="1800" b="1" dirty="0">
                  <a:solidFill>
                    <a:srgbClr val="48A0D9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1677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7921701228787845"/>
          <c:y val="0.53414187809857105"/>
          <c:w val="0.3984465058798024"/>
          <c:h val="0.274308836395450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5T21:28:03.239" idx="2">
    <p:pos x="10" y="10"/>
    <p:text>Après cette introduction très théorique, on peut faire parler le public avant de faire la synthèse avec eux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30A69-6E97-470C-B1B9-4D14CA1384DD}" type="datetimeFigureOut">
              <a:rPr lang="fr-FR" smtClean="0"/>
              <a:t>04/07/2023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A32F0-C339-42CC-A725-6959B01C44B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21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32F0-C339-42CC-A725-6959B01C44B4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433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32F0-C339-42CC-A725-6959B01C44B4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96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32F0-C339-42CC-A725-6959B01C44B4}" type="slidenum">
              <a:rPr lang="fr-FR" smtClean="0"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610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270C7-08A5-4EF1-E0AC-C0104D6E6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2E59F3-F210-3909-D3E0-00A30317E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1A842D-D12C-AD8E-1838-91F35EA9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544A-FB4B-EF44-B7E9-1DF3DC87E07B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46C839-FD89-62AD-07B8-364CB8AB2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917E73-00AF-79D8-0DC2-14D2C090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DBF9D5-9425-4189-968A-94F095AA465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79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6DE5EE-72BA-9C64-970F-CBEF0948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3EE346-0C4B-22E3-C1B5-A888FDB78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7ADE17-6264-EE15-7B9A-A18F07ABB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080D-D29F-DA4B-AB2A-AEE02801AB78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CF0F9D-3121-1EAF-9D29-D42FFE3C6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20545D-4570-634D-DA02-F693340EB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183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E1DDC0E-C9A8-076D-9ADC-D0AFE2F77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971339-E6EE-30FB-2DCE-D5BC30874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8170-0D50-8D41-FB61-CB5DF826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8853-D4EE-1D41-9FA4-C90DA7BE06EB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B63E5A-1E30-3834-ECA1-69D924CF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98351C-CBB3-1606-418C-4157D239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316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16A59-2CF7-52A4-70A9-FDF511B5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9BB48C-07FB-9CDA-FCCD-5421702B2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AECEBB-C7DA-9EA5-BA13-70C14514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418A9-C1E1-BA4F-97FA-FAA3F66FEDF0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672330-9135-9B91-6131-DC2AE43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D9B8F8-20EB-A657-D702-CAAE63F0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B081CE-C15C-91E0-8054-38AAB52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6CBAD5-1B23-062B-0659-C0D327916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528E1C-5BAD-2E4A-60B0-938A125B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C76C4-B002-3A41-A00F-40E964804F6D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D683FE-BB1F-3A2A-32B2-CD8412CB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953761-3415-8A3F-9B59-A5D2F66E4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93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3124BD-1199-E9C3-BA61-BB2041C9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000CCB-A1F4-088B-66DB-F3EC146A1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1FC9EF-3872-5FE5-B36E-E13E49676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F186CD-363F-D684-CDB4-2AAE464D1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A686-5179-BD4E-B43B-B441D019E2D5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6B5755-2173-E202-DC64-BA1DAA1E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600F5D-EF42-0493-AA0D-1D383FBF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788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8C472-03A3-69A0-CA41-B2578F618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3E531A-D979-2DE2-F85D-5824C9B60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89251A-69D7-36D3-3EA3-83504067B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647772-9A34-FD5D-3F0A-09D6043A3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7AD168F-2788-912D-12F8-BD063FEFC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079AE07-B6D7-200D-CF28-A82DBCDB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D8D34-CF57-6443-9BF4-B4A16959D799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7A0733-8E9B-F5EA-5733-B0F174E3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2B09F6-13CB-479A-263B-6BCB908A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975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0DB900-DF63-C5C5-806D-330838FF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D8A7CD-4D6D-ACA7-0D2D-BF2B2EFFA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D42F-18F4-4C4E-A73D-45FC1CC80531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71490D-BD82-90FB-FA00-A9049C0A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A4A5C2-0A6A-9FAA-2098-19304C80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58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66E5C1A-24AE-99A6-3F39-4CA028FC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8E92-3C38-464A-9EDE-F65377480ABA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BA979F-EBC6-62D5-43BC-A2B7554E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DFA712-55AD-F22C-B1C9-12D7EBF3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364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293E5-4783-7A4A-E9CC-DADF7931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851D99-F40A-D274-319A-770036B31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8921E2-122F-68CA-A441-E0205942B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63AD49-BF9D-696F-FE66-EF3FD21A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EBEF-F849-8A40-92D7-C0A4B0E76709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1BB06F-3645-844E-D665-D9030714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C467CC-AB4E-630E-8AEE-BD0B8CDE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081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4B848-3C85-3CCC-1CBB-1DD37B96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0C15D9-DBEA-B21C-2D1E-80ED514DD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719D91-0891-C279-1D71-185C79AFD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070C71-76D0-3086-5565-59A1D991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091D-F4D5-7C41-9475-B7A8DD150477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1ED78E-451D-9239-6CC8-DA79B85B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FBC07D-A103-6F7A-3008-E32BBB86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922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4ABF607-8F1B-A5B0-E988-99072ED5E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A13947-2875-008B-1663-64FD5CE1A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1B21B5-AB71-7466-90CD-6309C8E22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1B02-6256-DC46-A0DC-02E6EBC7503A}" type="datetime1">
              <a:rPr lang="fr-BE" smtClean="0"/>
              <a:t>4/07/23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F764EE-4F19-8782-FB0A-3FBE014DC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4A3D3-4FDC-25CA-D868-5F929FBB4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040" y="6356350"/>
            <a:ext cx="1000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ADBF9D5-9425-4189-968A-94F095AA465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080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comments" Target="../comments/commen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14.av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16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hyperlink" Target="https://mm2023.utt.fr/mod/h5pactivity/view.php?id=73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2.mp4"/><Relationship Id="rId7" Type="http://schemas.openxmlformats.org/officeDocument/2006/relationships/image" Target="../media/image4.svg"/><Relationship Id="rId2" Type="http://schemas.microsoft.com/office/2007/relationships/media" Target="../media/media2.mp4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chart" Target="../charts/char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18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20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Xi2CHfza2M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hyperlink" Target="https://moodle.com/news/improve-learner-engagement-lms-branching-scenario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951999B-791B-E185-A59D-F26BEF7B6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7C900D3-FE81-662F-0F33-9C4A73A300D4}"/>
              </a:ext>
            </a:extLst>
          </p:cNvPr>
          <p:cNvSpPr txBox="1"/>
          <p:nvPr/>
        </p:nvSpPr>
        <p:spPr>
          <a:xfrm>
            <a:off x="1121228" y="4007468"/>
            <a:ext cx="6574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Orbitron" panose="02000000000000000000" pitchFamily="2" charset="0"/>
              </a:rPr>
              <a:t>L’outil H5p </a:t>
            </a:r>
            <a:r>
              <a:rPr lang="fr-FR" sz="2800" dirty="0" err="1">
                <a:solidFill>
                  <a:schemeClr val="bg1"/>
                </a:solidFill>
                <a:latin typeface="Orbitron" panose="02000000000000000000" pitchFamily="2" charset="0"/>
              </a:rPr>
              <a:t>Branching</a:t>
            </a:r>
            <a:r>
              <a:rPr lang="fr-FR" sz="2800" dirty="0">
                <a:solidFill>
                  <a:schemeClr val="bg1"/>
                </a:solidFill>
                <a:latin typeface="Orbitron" panose="02000000000000000000" pitchFamily="2" charset="0"/>
              </a:rPr>
              <a:t> scenario* pour scénariser une séquence d’enseignement utilisant la problématisation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CDE80B-10BC-3371-4B0F-1EC581F4A86F}"/>
              </a:ext>
            </a:extLst>
          </p:cNvPr>
          <p:cNvSpPr txBox="1"/>
          <p:nvPr/>
        </p:nvSpPr>
        <p:spPr>
          <a:xfrm>
            <a:off x="2175710" y="6313663"/>
            <a:ext cx="4944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* Scénario branché/branchement de scénario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EC179B-F5DF-FC8D-2308-FD03C1B6D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960" y="6348648"/>
            <a:ext cx="228600" cy="365125"/>
          </a:xfrm>
        </p:spPr>
        <p:txBody>
          <a:bodyPr/>
          <a:lstStyle/>
          <a:p>
            <a:fld id="{CADBF9D5-9425-4189-968A-94F095AA4659}" type="slidenum">
              <a:rPr lang="fr-FR" smtClean="0"/>
              <a:t>1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214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Qu’est-ce que problématiser ?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2F14F94A-4202-E1EC-1BA9-211F5BDE203C}"/>
              </a:ext>
            </a:extLst>
          </p:cNvPr>
          <p:cNvSpPr txBox="1">
            <a:spLocks/>
          </p:cNvSpPr>
          <p:nvPr/>
        </p:nvSpPr>
        <p:spPr>
          <a:xfrm>
            <a:off x="564770" y="1700808"/>
            <a:ext cx="6815743" cy="4722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1. Développer un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questionnement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visant à identifier : </a:t>
            </a:r>
          </a:p>
          <a:p>
            <a:pPr algn="l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marL="904875" lvl="1" indent="-457200" algn="l">
              <a:buFont typeface="Arial" panose="020B0604020202020204" pitchFamily="34" charset="0"/>
              <a:buChar char="•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  <a:cs typeface="Calibri" panose="020F0502020204030204" pitchFamily="34" charset="0"/>
              </a:rPr>
              <a:t>Les données du problème</a:t>
            </a:r>
          </a:p>
          <a:p>
            <a:pPr marL="904875" lvl="1" indent="-457200" algn="l">
              <a:buFont typeface="Arial" panose="020B0604020202020204" pitchFamily="34" charset="0"/>
              <a:buChar char="•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  <a:cs typeface="Calibri" panose="020F0502020204030204" pitchFamily="34" charset="0"/>
              </a:rPr>
              <a:t>Les conditions du problème</a:t>
            </a:r>
          </a:p>
          <a:p>
            <a:pPr marL="904875" lvl="1" indent="-457200" algn="l">
              <a:buFont typeface="+mj-lt"/>
              <a:buAutoNum type="arabicPeriod"/>
            </a:pPr>
            <a:endParaRPr lang="fr-FR" sz="2500" dirty="0">
              <a:solidFill>
                <a:schemeClr val="bg1"/>
              </a:solidFill>
              <a:latin typeface="Rajdhani" panose="02000000000000000000"/>
              <a:cs typeface="Calibri" panose="020F0502020204030204" pitchFamily="34" charset="0"/>
            </a:endParaRPr>
          </a:p>
          <a:p>
            <a:pPr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2. Mettre ces données et conditions en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tension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, en confrontation ou en interaction</a:t>
            </a:r>
          </a:p>
          <a:p>
            <a:pPr marL="457200" indent="-457200" algn="l">
              <a:buFont typeface="+mj-lt"/>
              <a:buAutoNum type="arabicPeriod"/>
            </a:pPr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3. Générer des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hypothèses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qui seront (ou non) validées (expérimentalement)</a:t>
            </a:r>
          </a:p>
          <a:p>
            <a:pPr marL="457200" indent="-457200" algn="l">
              <a:buFont typeface="+mj-lt"/>
              <a:buAutoNum type="arabicPeriod"/>
            </a:pPr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4.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Produire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de savoirs scientifiques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753369-7E21-EF21-1EB9-04A1A4A83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457" y="1700808"/>
            <a:ext cx="4234543" cy="42345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1F9120-5253-23A4-7723-7C8AF42F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10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78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5367E4-02CD-97EE-E1AD-5C72F2A36F28}"/>
              </a:ext>
            </a:extLst>
          </p:cNvPr>
          <p:cNvSpPr/>
          <p:nvPr/>
        </p:nvSpPr>
        <p:spPr>
          <a:xfrm>
            <a:off x="763643" y="5594963"/>
            <a:ext cx="10694974" cy="914400"/>
          </a:xfrm>
          <a:prstGeom prst="roundRect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Qu’est-ce que la problématisation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FCCF07-9D85-A571-AED7-15147D519866}"/>
              </a:ext>
            </a:extLst>
          </p:cNvPr>
          <p:cNvSpPr txBox="1"/>
          <p:nvPr/>
        </p:nvSpPr>
        <p:spPr>
          <a:xfrm>
            <a:off x="942902" y="1465937"/>
            <a:ext cx="104830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Plusieurs déclinaisons : 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ctr">
              <a:buClr>
                <a:schemeClr val="bg1"/>
              </a:buClr>
              <a:buSzPct val="70000"/>
            </a:pP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Problème - Problématique - Problématiser – Problématisation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« Un problème dans son acception la plus courante, est une situation dans laquelle un </a:t>
            </a:r>
            <a:r>
              <a:rPr lang="fr-FR" sz="22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obstacle</a:t>
            </a: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empêche de progresser, d'avancer ou de réaliser ce que l'on voulait faire. »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2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« La problématique est la présentation d'un problème qui </a:t>
            </a:r>
            <a:r>
              <a:rPr lang="fr-FR" sz="22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soulève une interrogation </a:t>
            </a: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qu'il faut résoudre. »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2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« Problématiser revient à se </a:t>
            </a:r>
            <a:r>
              <a:rPr lang="fr-FR" sz="22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poser des questions </a:t>
            </a: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pertinentes pour traiter d’un sujet en particulier d’une manière méthodique ».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2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200" b="1" dirty="0">
                <a:solidFill>
                  <a:srgbClr val="0C2C3E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« La construction du problème ou problématisation est une construction intellectuelle entre le problème perçu et la solution apportée. »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2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2374ED-FB82-009E-5450-E80A3F42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11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3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Comment construire un problème ?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E1DABA7B-BD68-2131-2DCD-D6785FB88380}"/>
              </a:ext>
            </a:extLst>
          </p:cNvPr>
          <p:cNvSpPr txBox="1">
            <a:spLocks/>
          </p:cNvSpPr>
          <p:nvPr/>
        </p:nvSpPr>
        <p:spPr>
          <a:xfrm>
            <a:off x="695400" y="2098375"/>
            <a:ext cx="10648461" cy="3229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La problématisation peut être vue comme une </a:t>
            </a:r>
            <a:r>
              <a:rPr lang="fr-FR" sz="2500" b="1" i="1" dirty="0">
                <a:solidFill>
                  <a:srgbClr val="F58120"/>
                </a:solidFill>
                <a:latin typeface="Rajdhani" panose="02000000000000000000"/>
              </a:rPr>
              <a:t>façon de penser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les relations entre problème, solution et production de connaissances. </a:t>
            </a:r>
          </a:p>
          <a:p>
            <a:pPr algn="just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algn="just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La problématisation est donc un </a:t>
            </a:r>
            <a:r>
              <a:rPr lang="fr-FR" sz="2500" b="1" i="1" dirty="0">
                <a:solidFill>
                  <a:srgbClr val="F58120"/>
                </a:solidFill>
                <a:latin typeface="Rajdhani" panose="02000000000000000000"/>
              </a:rPr>
              <a:t>processus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visant la résolution d’un problème et ayant comme objectif la production de connaissances scientifiques. </a:t>
            </a:r>
          </a:p>
          <a:p>
            <a:pPr algn="just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algn="just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Ce processus intègre tous les acteurs – enseignants et élèves – et mobilisent leur connaissances initiales – leurs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conceptions premières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209808-E7A2-5178-C8E2-3088851F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12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786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5710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Au sein de la problématisation : la conceptualisation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A1066B2A-8392-E470-269A-3BE313AA5A00}"/>
              </a:ext>
            </a:extLst>
          </p:cNvPr>
          <p:cNvSpPr txBox="1">
            <a:spLocks/>
          </p:cNvSpPr>
          <p:nvPr/>
        </p:nvSpPr>
        <p:spPr>
          <a:xfrm>
            <a:off x="795902" y="2030403"/>
            <a:ext cx="9889749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La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conceptualisation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se situe au </a:t>
            </a:r>
            <a:r>
              <a:rPr lang="fr-FR" sz="2500" i="1" dirty="0">
                <a:solidFill>
                  <a:schemeClr val="bg1"/>
                </a:solidFill>
                <a:latin typeface="Rajdhani" panose="02000000000000000000"/>
              </a:rPr>
              <a:t>cœur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du processus de problématisation</a:t>
            </a:r>
          </a:p>
          <a:p>
            <a:pPr marL="342900" indent="-342900" algn="just">
              <a:spcBef>
                <a:spcPts val="180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Les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concepts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s’invitent (se construisent) naturellement lors de la problématisation du fait qu’ils facilitent, simplifient, unifient… la description et/ou la compréhension d’un phénomène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Cette conceptualisation s’impose comme une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nécessité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… c’est la dimension </a:t>
            </a:r>
            <a:r>
              <a:rPr lang="fr-FR" sz="2500" i="1" dirty="0">
                <a:solidFill>
                  <a:schemeClr val="bg1"/>
                </a:solidFill>
                <a:latin typeface="Rajdhani" panose="02000000000000000000"/>
              </a:rPr>
              <a:t>apodictique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du savoir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Ces concepts interviendront dans la construction d’un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modèle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explicatif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CE3B1A-C2CB-AEE7-BB36-522A4A51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2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571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L’espace des contraintes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482BBF97-0C45-26C5-B3F2-2CC8ABE97898}"/>
              </a:ext>
            </a:extLst>
          </p:cNvPr>
          <p:cNvSpPr txBox="1">
            <a:spLocks/>
          </p:cNvSpPr>
          <p:nvPr/>
        </p:nvSpPr>
        <p:spPr>
          <a:xfrm>
            <a:off x="630739" y="1724989"/>
            <a:ext cx="6259918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La </a:t>
            </a:r>
            <a:r>
              <a:rPr lang="fr-FR" sz="2500" b="1" dirty="0">
                <a:solidFill>
                  <a:srgbClr val="F58120"/>
                </a:solidFill>
                <a:latin typeface="Rajdhani"/>
              </a:rPr>
              <a:t>mise en tension </a:t>
            </a:r>
            <a:r>
              <a:rPr lang="fr-FR" sz="2500" dirty="0">
                <a:solidFill>
                  <a:schemeClr val="bg1"/>
                </a:solidFill>
                <a:latin typeface="Rajdhani"/>
              </a:rPr>
              <a:t>entre les données (registre empirique) et le savoir initial (modèles) permet la confrontation d’idées. 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C’est la </a:t>
            </a:r>
            <a:r>
              <a:rPr lang="fr-FR" sz="2500" b="1" dirty="0">
                <a:solidFill>
                  <a:srgbClr val="F58120"/>
                </a:solidFill>
                <a:latin typeface="Rajdhani"/>
              </a:rPr>
              <a:t>confrontation des idées </a:t>
            </a:r>
            <a:r>
              <a:rPr lang="fr-FR" sz="2500" dirty="0">
                <a:solidFill>
                  <a:schemeClr val="bg1"/>
                </a:solidFill>
                <a:latin typeface="Rajdhani"/>
              </a:rPr>
              <a:t>par un débat intégrant la dimension épistémique de l’élève qui permet la </a:t>
            </a:r>
            <a:r>
              <a:rPr lang="fr-FR" sz="2500" b="1" dirty="0">
                <a:solidFill>
                  <a:srgbClr val="F58120"/>
                </a:solidFill>
                <a:latin typeface="Rajdhani"/>
              </a:rPr>
              <a:t>construction d’une solution </a:t>
            </a:r>
            <a:r>
              <a:rPr lang="fr-FR" sz="2500" dirty="0">
                <a:solidFill>
                  <a:schemeClr val="bg1"/>
                </a:solidFill>
                <a:latin typeface="Rajdhani"/>
              </a:rPr>
              <a:t>: un modèle explicatif. 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Rôle essentiel de la </a:t>
            </a:r>
            <a:r>
              <a:rPr lang="fr-FR" sz="2500" b="1" dirty="0">
                <a:solidFill>
                  <a:srgbClr val="DADCDB"/>
                </a:solidFill>
                <a:latin typeface="Rajdhani"/>
              </a:rPr>
              <a:t>verbalisation</a:t>
            </a:r>
            <a:r>
              <a:rPr lang="fr-FR" sz="2500" dirty="0">
                <a:solidFill>
                  <a:schemeClr val="bg1"/>
                </a:solidFill>
                <a:latin typeface="Rajdhani"/>
              </a:rPr>
              <a:t>, de la </a:t>
            </a:r>
            <a:r>
              <a:rPr lang="fr-FR" sz="2500" b="1" dirty="0">
                <a:solidFill>
                  <a:srgbClr val="DADCDB"/>
                </a:solidFill>
                <a:latin typeface="Rajdhani"/>
              </a:rPr>
              <a:t>confrontation</a:t>
            </a:r>
            <a:r>
              <a:rPr lang="fr-FR" sz="2500" dirty="0">
                <a:solidFill>
                  <a:schemeClr val="bg1"/>
                </a:solidFill>
                <a:latin typeface="Rajdhani"/>
              </a:rPr>
              <a:t>… du </a:t>
            </a:r>
            <a:r>
              <a:rPr lang="fr-FR" sz="2500" b="1" dirty="0">
                <a:solidFill>
                  <a:srgbClr val="DADCDB"/>
                </a:solidFill>
                <a:latin typeface="Rajdhani"/>
              </a:rPr>
              <a:t>débat d’idées</a:t>
            </a:r>
            <a:r>
              <a:rPr lang="fr-FR" sz="2500" dirty="0">
                <a:solidFill>
                  <a:schemeClr val="bg1"/>
                </a:solidFill>
                <a:latin typeface="Rajdhani"/>
              </a:rPr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1169E9-E651-4DBD-6046-BAF5B640D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56" y="2209799"/>
            <a:ext cx="4898573" cy="326571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6A965-5636-F1C0-7356-18787385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14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3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66F3F48-62A2-3727-3D8A-03F9B039C57A}"/>
              </a:ext>
            </a:extLst>
          </p:cNvPr>
          <p:cNvSpPr/>
          <p:nvPr/>
        </p:nvSpPr>
        <p:spPr>
          <a:xfrm>
            <a:off x="695400" y="1484784"/>
            <a:ext cx="5112568" cy="1008112"/>
          </a:xfrm>
          <a:prstGeom prst="roundRect">
            <a:avLst/>
          </a:prstGeom>
          <a:solidFill>
            <a:srgbClr val="48A0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Rajdhani"/>
                <a:cs typeface="Calibri" panose="020F0502020204030204" pitchFamily="34" charset="0"/>
              </a:rPr>
              <a:t>Registre empirique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0241E7B-EF64-99AC-FAD4-4BA6923A243D}"/>
              </a:ext>
            </a:extLst>
          </p:cNvPr>
          <p:cNvSpPr/>
          <p:nvPr/>
        </p:nvSpPr>
        <p:spPr>
          <a:xfrm>
            <a:off x="695400" y="5013176"/>
            <a:ext cx="5112568" cy="100811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Rajdhani"/>
                <a:cs typeface="Calibri" panose="020F0502020204030204" pitchFamily="34" charset="0"/>
              </a:rPr>
              <a:t>Registre des modèles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35140A6-BC57-6F50-7FC4-B9EDB1963B48}"/>
              </a:ext>
            </a:extLst>
          </p:cNvPr>
          <p:cNvSpPr/>
          <p:nvPr/>
        </p:nvSpPr>
        <p:spPr>
          <a:xfrm>
            <a:off x="2811461" y="343533"/>
            <a:ext cx="6929114" cy="637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départ d’une problématique</a:t>
            </a:r>
          </a:p>
        </p:txBody>
      </p:sp>
      <p:sp>
        <p:nvSpPr>
          <p:cNvPr id="15" name="Flèche vers le bas 12">
            <a:extLst>
              <a:ext uri="{FF2B5EF4-FFF2-40B4-BE49-F238E27FC236}">
                <a16:creationId xmlns:a16="http://schemas.microsoft.com/office/drawing/2014/main" id="{D9F6026F-51F7-3079-CB1E-55DCBC6D5D0A}"/>
              </a:ext>
            </a:extLst>
          </p:cNvPr>
          <p:cNvSpPr/>
          <p:nvPr/>
        </p:nvSpPr>
        <p:spPr>
          <a:xfrm>
            <a:off x="781386" y="2512132"/>
            <a:ext cx="360040" cy="2520280"/>
          </a:xfrm>
          <a:prstGeom prst="downArrow">
            <a:avLst/>
          </a:prstGeom>
          <a:solidFill>
            <a:srgbClr val="DBD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6F80B37-4146-E2F1-09CE-E187267440CF}"/>
              </a:ext>
            </a:extLst>
          </p:cNvPr>
          <p:cNvGrpSpPr/>
          <p:nvPr/>
        </p:nvGrpSpPr>
        <p:grpSpPr>
          <a:xfrm>
            <a:off x="1919535" y="3227209"/>
            <a:ext cx="8977176" cy="1029883"/>
            <a:chOff x="1919535" y="3227209"/>
            <a:chExt cx="8977176" cy="1029883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C4716D7-68F1-CC7C-F763-A38E0C4103BD}"/>
                </a:ext>
              </a:extLst>
            </p:cNvPr>
            <p:cNvSpPr/>
            <p:nvPr/>
          </p:nvSpPr>
          <p:spPr>
            <a:xfrm>
              <a:off x="1919535" y="3227209"/>
              <a:ext cx="3192710" cy="1008112"/>
            </a:xfrm>
            <a:prstGeom prst="roundRect">
              <a:avLst/>
            </a:prstGeom>
            <a:solidFill>
              <a:srgbClr val="F5812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dirty="0">
                  <a:solidFill>
                    <a:schemeClr val="bg1"/>
                  </a:solidFill>
                  <a:latin typeface="Rajdhani"/>
                  <a:cs typeface="Calibri" panose="020F0502020204030204" pitchFamily="34" charset="0"/>
                </a:rPr>
                <a:t>Espace de contraintes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17F9346-E453-3054-1602-FE52EDA25B00}"/>
                </a:ext>
              </a:extLst>
            </p:cNvPr>
            <p:cNvSpPr/>
            <p:nvPr/>
          </p:nvSpPr>
          <p:spPr>
            <a:xfrm>
              <a:off x="7704001" y="3248980"/>
              <a:ext cx="3192710" cy="1008112"/>
            </a:xfrm>
            <a:prstGeom prst="roundRect">
              <a:avLst/>
            </a:prstGeom>
            <a:solidFill>
              <a:srgbClr val="F5812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dirty="0">
                  <a:solidFill>
                    <a:schemeClr val="bg1"/>
                  </a:solidFill>
                  <a:latin typeface="Rajdhani"/>
                  <a:cs typeface="Calibri" panose="020F0502020204030204" pitchFamily="34" charset="0"/>
                </a:rPr>
                <a:t>Explications</a:t>
              </a:r>
            </a:p>
          </p:txBody>
        </p:sp>
        <p:sp>
          <p:nvSpPr>
            <p:cNvPr id="19" name="Flèche vers le bas 13">
              <a:extLst>
                <a:ext uri="{FF2B5EF4-FFF2-40B4-BE49-F238E27FC236}">
                  <a16:creationId xmlns:a16="http://schemas.microsoft.com/office/drawing/2014/main" id="{DAF523E3-6AF6-68BB-4533-E5FD55971305}"/>
                </a:ext>
              </a:extLst>
            </p:cNvPr>
            <p:cNvSpPr/>
            <p:nvPr/>
          </p:nvSpPr>
          <p:spPr>
            <a:xfrm rot="16200000">
              <a:off x="6228103" y="2385150"/>
              <a:ext cx="360039" cy="2591755"/>
            </a:xfrm>
            <a:prstGeom prst="downArrow">
              <a:avLst/>
            </a:prstGeom>
            <a:solidFill>
              <a:srgbClr val="DBDD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Flèche vers le bas 14">
            <a:extLst>
              <a:ext uri="{FF2B5EF4-FFF2-40B4-BE49-F238E27FC236}">
                <a16:creationId xmlns:a16="http://schemas.microsoft.com/office/drawing/2014/main" id="{69504E25-DE40-5D72-E9EF-E7E279500025}"/>
              </a:ext>
            </a:extLst>
          </p:cNvPr>
          <p:cNvSpPr/>
          <p:nvPr/>
        </p:nvSpPr>
        <p:spPr>
          <a:xfrm rot="10800000">
            <a:off x="1210565" y="2473846"/>
            <a:ext cx="360040" cy="2520280"/>
          </a:xfrm>
          <a:prstGeom prst="downArrow">
            <a:avLst/>
          </a:prstGeom>
          <a:solidFill>
            <a:srgbClr val="DBDDDC"/>
          </a:solidFill>
          <a:ln>
            <a:solidFill>
              <a:srgbClr val="DBD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BDA8C1D-A409-03BD-70C0-6672B784381D}"/>
              </a:ext>
            </a:extLst>
          </p:cNvPr>
          <p:cNvGrpSpPr/>
          <p:nvPr/>
        </p:nvGrpSpPr>
        <p:grpSpPr>
          <a:xfrm>
            <a:off x="5807968" y="1484784"/>
            <a:ext cx="6048672" cy="1008112"/>
            <a:chOff x="5807968" y="1484784"/>
            <a:chExt cx="6048672" cy="1008112"/>
          </a:xfrm>
          <a:solidFill>
            <a:srgbClr val="48A0D9"/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1E64DCD-9B83-BD97-2ACD-F0E42882FF42}"/>
                </a:ext>
              </a:extLst>
            </p:cNvPr>
            <p:cNvSpPr/>
            <p:nvPr/>
          </p:nvSpPr>
          <p:spPr>
            <a:xfrm>
              <a:off x="6744072" y="1484784"/>
              <a:ext cx="5112568" cy="100811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Rajdhani"/>
                  <a:cs typeface="Calibri" panose="020F0502020204030204" pitchFamily="34" charset="0"/>
                </a:rPr>
                <a:t>Matériel expérimental et les mesures</a:t>
              </a:r>
            </a:p>
          </p:txBody>
        </p:sp>
        <p:sp>
          <p:nvSpPr>
            <p:cNvPr id="23" name="Flèche vers le bas 15">
              <a:extLst>
                <a:ext uri="{FF2B5EF4-FFF2-40B4-BE49-F238E27FC236}">
                  <a16:creationId xmlns:a16="http://schemas.microsoft.com/office/drawing/2014/main" id="{18446FE7-2173-3F0C-CA84-356C568C48E3}"/>
                </a:ext>
              </a:extLst>
            </p:cNvPr>
            <p:cNvSpPr/>
            <p:nvPr/>
          </p:nvSpPr>
          <p:spPr>
            <a:xfrm rot="5400000">
              <a:off x="6096000" y="1477382"/>
              <a:ext cx="360039" cy="936104"/>
            </a:xfrm>
            <a:prstGeom prst="downArrow">
              <a:avLst/>
            </a:prstGeom>
            <a:solidFill>
              <a:srgbClr val="DADC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10D4456-DB3A-12AC-76D5-69C3C776FCA3}"/>
              </a:ext>
            </a:extLst>
          </p:cNvPr>
          <p:cNvGrpSpPr/>
          <p:nvPr/>
        </p:nvGrpSpPr>
        <p:grpSpPr>
          <a:xfrm>
            <a:off x="5807967" y="5013176"/>
            <a:ext cx="6070699" cy="1008112"/>
            <a:chOff x="5807967" y="5013176"/>
            <a:chExt cx="6070699" cy="10081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DD79E56-318A-1841-4DAA-F3763000706F}"/>
                </a:ext>
              </a:extLst>
            </p:cNvPr>
            <p:cNvSpPr/>
            <p:nvPr/>
          </p:nvSpPr>
          <p:spPr>
            <a:xfrm>
              <a:off x="6766098" y="5013176"/>
              <a:ext cx="5112568" cy="100811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Rajdhani"/>
                  <a:cs typeface="Calibri" panose="020F0502020204030204" pitchFamily="34" charset="0"/>
                </a:rPr>
                <a:t>Modèles mathématiques, les analogies, les connaissances initiales</a:t>
              </a:r>
            </a:p>
          </p:txBody>
        </p:sp>
        <p:sp>
          <p:nvSpPr>
            <p:cNvPr id="26" name="Flèche vers le bas 16">
              <a:extLst>
                <a:ext uri="{FF2B5EF4-FFF2-40B4-BE49-F238E27FC236}">
                  <a16:creationId xmlns:a16="http://schemas.microsoft.com/office/drawing/2014/main" id="{26D2EA32-9180-9BE7-CF97-2E2FEBDB4211}"/>
                </a:ext>
              </a:extLst>
            </p:cNvPr>
            <p:cNvSpPr/>
            <p:nvPr/>
          </p:nvSpPr>
          <p:spPr>
            <a:xfrm rot="5400000">
              <a:off x="6095999" y="5085183"/>
              <a:ext cx="360039" cy="936104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7" name="Flèche vers le bas 17">
            <a:extLst>
              <a:ext uri="{FF2B5EF4-FFF2-40B4-BE49-F238E27FC236}">
                <a16:creationId xmlns:a16="http://schemas.microsoft.com/office/drawing/2014/main" id="{3A3F3493-1337-6F2E-1D1F-3D29B05EB38A}"/>
              </a:ext>
            </a:extLst>
          </p:cNvPr>
          <p:cNvSpPr/>
          <p:nvPr/>
        </p:nvSpPr>
        <p:spPr>
          <a:xfrm rot="16200000">
            <a:off x="1310756" y="3212976"/>
            <a:ext cx="360039" cy="936104"/>
          </a:xfrm>
          <a:prstGeom prst="downArrow">
            <a:avLst/>
          </a:prstGeom>
          <a:solidFill>
            <a:srgbClr val="DBD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oogle Shape;12043;p73">
            <a:extLst>
              <a:ext uri="{FF2B5EF4-FFF2-40B4-BE49-F238E27FC236}">
                <a16:creationId xmlns:a16="http://schemas.microsoft.com/office/drawing/2014/main" id="{1B5D51C6-A913-B994-4622-6433AFCFA1CD}"/>
              </a:ext>
            </a:extLst>
          </p:cNvPr>
          <p:cNvGrpSpPr/>
          <p:nvPr/>
        </p:nvGrpSpPr>
        <p:grpSpPr>
          <a:xfrm>
            <a:off x="11064640" y="234262"/>
            <a:ext cx="792000" cy="900000"/>
            <a:chOff x="3086313" y="2877049"/>
            <a:chExt cx="320143" cy="392581"/>
          </a:xfrm>
          <a:solidFill>
            <a:srgbClr val="DBDDDC"/>
          </a:solidFill>
        </p:grpSpPr>
        <p:sp>
          <p:nvSpPr>
            <p:cNvPr id="29" name="Google Shape;12044;p73">
              <a:extLst>
                <a:ext uri="{FF2B5EF4-FFF2-40B4-BE49-F238E27FC236}">
                  <a16:creationId xmlns:a16="http://schemas.microsoft.com/office/drawing/2014/main" id="{89602BC7-3DD3-995C-D3E7-50C940F4CF37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45;p73">
              <a:extLst>
                <a:ext uri="{FF2B5EF4-FFF2-40B4-BE49-F238E27FC236}">
                  <a16:creationId xmlns:a16="http://schemas.microsoft.com/office/drawing/2014/main" id="{EEA746F5-7E75-CD8F-7B27-3E2B187F508E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46;p73">
              <a:extLst>
                <a:ext uri="{FF2B5EF4-FFF2-40B4-BE49-F238E27FC236}">
                  <a16:creationId xmlns:a16="http://schemas.microsoft.com/office/drawing/2014/main" id="{A79D430D-2FB0-8D7B-30C0-C6226CFB589C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47;p73">
              <a:extLst>
                <a:ext uri="{FF2B5EF4-FFF2-40B4-BE49-F238E27FC236}">
                  <a16:creationId xmlns:a16="http://schemas.microsoft.com/office/drawing/2014/main" id="{A944B19C-A7AC-51CF-652F-485B1FA85936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48;p73">
              <a:extLst>
                <a:ext uri="{FF2B5EF4-FFF2-40B4-BE49-F238E27FC236}">
                  <a16:creationId xmlns:a16="http://schemas.microsoft.com/office/drawing/2014/main" id="{19651EEE-B81C-9445-11AA-EF0DD9A13F7F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049;p73">
              <a:extLst>
                <a:ext uri="{FF2B5EF4-FFF2-40B4-BE49-F238E27FC236}">
                  <a16:creationId xmlns:a16="http://schemas.microsoft.com/office/drawing/2014/main" id="{2CC7EBC1-38E7-917D-DB6C-1A0EC8C81FBE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050;p73">
              <a:extLst>
                <a:ext uri="{FF2B5EF4-FFF2-40B4-BE49-F238E27FC236}">
                  <a16:creationId xmlns:a16="http://schemas.microsoft.com/office/drawing/2014/main" id="{885152AF-E10A-4414-831E-873988E8C671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1;p73">
              <a:extLst>
                <a:ext uri="{FF2B5EF4-FFF2-40B4-BE49-F238E27FC236}">
                  <a16:creationId xmlns:a16="http://schemas.microsoft.com/office/drawing/2014/main" id="{91526CED-F333-62EA-9221-E2340AE20052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52;p73">
              <a:extLst>
                <a:ext uri="{FF2B5EF4-FFF2-40B4-BE49-F238E27FC236}">
                  <a16:creationId xmlns:a16="http://schemas.microsoft.com/office/drawing/2014/main" id="{51CB7980-B6F5-3581-2C97-1298EC14B252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053;p73">
              <a:extLst>
                <a:ext uri="{FF2B5EF4-FFF2-40B4-BE49-F238E27FC236}">
                  <a16:creationId xmlns:a16="http://schemas.microsoft.com/office/drawing/2014/main" id="{22AA9AD6-0DA6-78E4-8720-ED0AFCE30E96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054;p73">
              <a:extLst>
                <a:ext uri="{FF2B5EF4-FFF2-40B4-BE49-F238E27FC236}">
                  <a16:creationId xmlns:a16="http://schemas.microsoft.com/office/drawing/2014/main" id="{D2A1DAFB-429B-D02E-4834-5999A3CAC1AB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055;p73">
              <a:extLst>
                <a:ext uri="{FF2B5EF4-FFF2-40B4-BE49-F238E27FC236}">
                  <a16:creationId xmlns:a16="http://schemas.microsoft.com/office/drawing/2014/main" id="{63FECCE5-0A5D-6C16-24D4-E6D0C007DE98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CA959E-1BA9-B5F0-00D2-9B8B89AF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15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42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20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887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(dés)Intérêts de la problématisation en classe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15E731-EDDB-370B-9168-F27512307AF7}"/>
              </a:ext>
            </a:extLst>
          </p:cNvPr>
          <p:cNvSpPr txBox="1"/>
          <p:nvPr/>
        </p:nvSpPr>
        <p:spPr>
          <a:xfrm>
            <a:off x="1289531" y="1487192"/>
            <a:ext cx="96962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    La résolution de problèmes via la problématisation :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Donne du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sens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à l’apprentissage (chez les élèves)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Installe des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compétences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spécifiques (exemple : modélisation)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Stimule et accroît la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créativité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    MAIS…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Tx/>
              <a:buChar char="X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Peu connue… Elle peut </a:t>
            </a: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déstabiliser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l’enseignant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Tx/>
              <a:buChar char="X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Elle est « </a:t>
            </a: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gourmande</a:t>
            </a:r>
            <a:r>
              <a:rPr lang="fr-FR" sz="2500" b="1" dirty="0">
                <a:solidFill>
                  <a:srgbClr val="48A0D9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 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» en temps scolaire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Tx/>
              <a:buChar char="X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Révèle – voire mobilise – les </a:t>
            </a: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conceptions premières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chez les élèves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Tx/>
              <a:buChar char="X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La créativité peut être </a:t>
            </a: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difficile à gérer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en temps réel !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</p:txBody>
      </p:sp>
      <p:grpSp>
        <p:nvGrpSpPr>
          <p:cNvPr id="30" name="Google Shape;12072;p73">
            <a:extLst>
              <a:ext uri="{FF2B5EF4-FFF2-40B4-BE49-F238E27FC236}">
                <a16:creationId xmlns:a16="http://schemas.microsoft.com/office/drawing/2014/main" id="{D438145A-EC5A-C33C-5E44-74840422D787}"/>
              </a:ext>
            </a:extLst>
          </p:cNvPr>
          <p:cNvGrpSpPr/>
          <p:nvPr/>
        </p:nvGrpSpPr>
        <p:grpSpPr>
          <a:xfrm>
            <a:off x="10794197" y="386553"/>
            <a:ext cx="900000" cy="900000"/>
            <a:chOff x="1745217" y="1515471"/>
            <a:chExt cx="343269" cy="342505"/>
          </a:xfrm>
          <a:solidFill>
            <a:srgbClr val="DBDDDC"/>
          </a:solidFill>
        </p:grpSpPr>
        <p:sp>
          <p:nvSpPr>
            <p:cNvPr id="31" name="Google Shape;12073;p73">
              <a:extLst>
                <a:ext uri="{FF2B5EF4-FFF2-40B4-BE49-F238E27FC236}">
                  <a16:creationId xmlns:a16="http://schemas.microsoft.com/office/drawing/2014/main" id="{F4EF3116-2425-AFC2-11C0-3E713D0451CC}"/>
                </a:ext>
              </a:extLst>
            </p:cNvPr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74;p73">
              <a:extLst>
                <a:ext uri="{FF2B5EF4-FFF2-40B4-BE49-F238E27FC236}">
                  <a16:creationId xmlns:a16="http://schemas.microsoft.com/office/drawing/2014/main" id="{DCEEB0CA-67A3-D87B-BE39-03B468ABFDD0}"/>
                </a:ext>
              </a:extLst>
            </p:cNvPr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75;p73">
              <a:extLst>
                <a:ext uri="{FF2B5EF4-FFF2-40B4-BE49-F238E27FC236}">
                  <a16:creationId xmlns:a16="http://schemas.microsoft.com/office/drawing/2014/main" id="{CA95E7EE-5F53-8544-08DF-90A223F95968}"/>
                </a:ext>
              </a:extLst>
            </p:cNvPr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076;p73">
              <a:extLst>
                <a:ext uri="{FF2B5EF4-FFF2-40B4-BE49-F238E27FC236}">
                  <a16:creationId xmlns:a16="http://schemas.microsoft.com/office/drawing/2014/main" id="{7E63CEA2-585A-9501-5C5E-74D4BC9C3314}"/>
                </a:ext>
              </a:extLst>
            </p:cNvPr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35A3EA-6BC9-4F45-CFA2-A8EE3E84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16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5498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07BEB5-3615-A331-B5F3-5BFE9A7B776E}"/>
              </a:ext>
            </a:extLst>
          </p:cNvPr>
          <p:cNvGrpSpPr/>
          <p:nvPr/>
        </p:nvGrpSpPr>
        <p:grpSpPr>
          <a:xfrm>
            <a:off x="640506" y="2615164"/>
            <a:ext cx="6456981" cy="1627671"/>
            <a:chOff x="440481" y="2615165"/>
            <a:chExt cx="6456981" cy="162767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C52538C-8115-7E8C-FE3B-D76EDED48E71}"/>
                </a:ext>
              </a:extLst>
            </p:cNvPr>
            <p:cNvSpPr txBox="1"/>
            <p:nvPr/>
          </p:nvSpPr>
          <p:spPr>
            <a:xfrm>
              <a:off x="2397058" y="3136613"/>
              <a:ext cx="45004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</a:rPr>
                <a:t>03 </a:t>
              </a:r>
              <a:r>
                <a:rPr lang="fr-FR" sz="3200" dirty="0" err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Branching</a:t>
              </a:r>
              <a:r>
                <a:rPr lang="fr-FR" sz="32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 Scenario &amp; la problématisation</a:t>
              </a:r>
              <a: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  <a:cs typeface="Rajdhani" panose="02000000000000000000" pitchFamily="2" charset="0"/>
                </a:rPr>
                <a:t> ?</a:t>
              </a:r>
              <a:endParaRPr lang="fr-FR" sz="3200" dirty="0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endParaRPr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7738D837-E703-279F-C797-B196BA3A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0481" y="2615165"/>
              <a:ext cx="1630497" cy="1627671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DD1522-2150-5204-6A92-EDA05DCA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17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306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latin typeface="Orbitron" panose="02000000000000000000" pitchFamily="2" charset="0"/>
              </a:rPr>
              <a:t>Branching</a:t>
            </a:r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 scenario pour problématiser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FCCF07-9D85-A571-AED7-15147D519866}"/>
              </a:ext>
            </a:extLst>
          </p:cNvPr>
          <p:cNvSpPr txBox="1"/>
          <p:nvPr/>
        </p:nvSpPr>
        <p:spPr>
          <a:xfrm>
            <a:off x="989363" y="1525930"/>
            <a:ext cx="969628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L’outil </a:t>
            </a:r>
            <a:r>
              <a:rPr lang="fr-FR" sz="2500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Branching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Scenario peut se révéler être une aide précieuse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avant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la séquence d’enseignement pour : 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Présenter la </a:t>
            </a: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problématique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traitée durant le cours 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Relever les </a:t>
            </a: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conceptions premières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chez les élèves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Se renseigner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(enseignant) sur les conceptions premières des élèves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Documenter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les élèves afin de les préparer aux activités en classe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b="1" dirty="0">
                <a:solidFill>
                  <a:srgbClr val="DADCDB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Structurer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la démarche de l’enseignant…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Afin de permettre à l’enseignant de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mieux préparer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son activité en classe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E6E0D5-26FC-A376-D470-AEE3DA33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18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latin typeface="Orbitron" panose="02000000000000000000" pitchFamily="2" charset="0"/>
              </a:rPr>
              <a:t>Branching</a:t>
            </a:r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 scenario pour organiser une séquence d’enseignement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FCCF07-9D85-A571-AED7-15147D519866}"/>
              </a:ext>
            </a:extLst>
          </p:cNvPr>
          <p:cNvSpPr txBox="1"/>
          <p:nvPr/>
        </p:nvSpPr>
        <p:spPr>
          <a:xfrm>
            <a:off x="989363" y="1921856"/>
            <a:ext cx="96962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L’outil </a:t>
            </a:r>
            <a:r>
              <a:rPr lang="fr-FR" sz="2500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Branching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Scenario peut également se révéler intéressant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après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la séquence d’enseignement pour : 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Savoir si les élèves ont compris les </a:t>
            </a:r>
            <a:r>
              <a:rPr lang="fr-FR" sz="2500" b="1" dirty="0">
                <a:solidFill>
                  <a:srgbClr val="DBDDDC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objectifs du cours 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Donner accès aux élèves à un </a:t>
            </a:r>
            <a:r>
              <a:rPr lang="fr-FR" sz="2500" b="1" dirty="0">
                <a:solidFill>
                  <a:srgbClr val="DBDDDC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résumé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du cours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Permettre aux élèves de </a:t>
            </a:r>
            <a:r>
              <a:rPr lang="fr-FR" sz="2500" b="1" dirty="0">
                <a:solidFill>
                  <a:srgbClr val="DBDDDC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poursuivre les activités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initiées durant le cours en lien avec la compréhension de la thématique (connaissances ou compétences) 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Faire le </a:t>
            </a:r>
            <a:r>
              <a:rPr lang="fr-FR" sz="2500" b="1" dirty="0">
                <a:solidFill>
                  <a:srgbClr val="DBDDDC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bilan de l’activité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(intérêt / motivation / utilité / …).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4AE164-1AB4-3FFD-03DB-F31F8541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19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6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276370" y="472451"/>
            <a:ext cx="10184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L’équipe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1E4617-CFAB-982D-AA55-63A15F8D6FF9}"/>
              </a:ext>
            </a:extLst>
          </p:cNvPr>
          <p:cNvSpPr txBox="1"/>
          <p:nvPr/>
        </p:nvSpPr>
        <p:spPr>
          <a:xfrm>
            <a:off x="3190134" y="4212301"/>
            <a:ext cx="23347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Jim Plumat</a:t>
            </a:r>
          </a:p>
          <a:p>
            <a:pPr algn="ctr"/>
            <a:r>
              <a:rPr lang="fr-FR" sz="1400" i="1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Professeur émérite</a:t>
            </a:r>
          </a:p>
          <a:p>
            <a:pPr algn="ctr"/>
            <a:r>
              <a:rPr lang="fr-FR" sz="1400" i="1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jim@benescio.africa</a:t>
            </a:r>
            <a:endParaRPr lang="fr-FR" sz="1400" i="1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37E9C60-DED4-60F9-05EC-23D9AEB72E24}"/>
              </a:ext>
            </a:extLst>
          </p:cNvPr>
          <p:cNvSpPr txBox="1"/>
          <p:nvPr/>
        </p:nvSpPr>
        <p:spPr>
          <a:xfrm>
            <a:off x="6627093" y="4212301"/>
            <a:ext cx="2520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Miguël Dhyne</a:t>
            </a:r>
          </a:p>
          <a:p>
            <a:pPr algn="ctr"/>
            <a:r>
              <a:rPr lang="fr-FR" sz="1400" i="1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Chargé de cours et enseignant</a:t>
            </a:r>
          </a:p>
          <a:p>
            <a:pPr algn="ctr"/>
            <a:r>
              <a:rPr lang="fr-FR" sz="1400" i="1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miguel@benescio.africa</a:t>
            </a:r>
            <a:endParaRPr lang="fr-FR" sz="1400" i="1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4AF4AD9-0B8F-BF95-8EF2-76ADB1243627}"/>
              </a:ext>
            </a:extLst>
          </p:cNvPr>
          <p:cNvSpPr txBox="1"/>
          <p:nvPr/>
        </p:nvSpPr>
        <p:spPr>
          <a:xfrm>
            <a:off x="3385457" y="428126"/>
            <a:ext cx="5421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Nous </a:t>
            </a:r>
            <a:r>
              <a:rPr lang="en-US" sz="2800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sommes</a:t>
            </a:r>
            <a:r>
              <a:rPr lang="en-US" sz="28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belges</a:t>
            </a:r>
            <a:r>
              <a:rPr lang="en-US" sz="28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… </a:t>
            </a:r>
            <a:r>
              <a:rPr lang="en-US" sz="2800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c’est</a:t>
            </a:r>
            <a:r>
              <a:rPr lang="en-US" sz="28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important pour la suite ! </a:t>
            </a:r>
            <a:endParaRPr lang="fr-FR" sz="28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14DA45CF-190B-0301-F9C7-2D35CBA1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C37A74-007F-5497-CD61-C0F6E86F4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13" y="1594233"/>
            <a:ext cx="2520000" cy="25200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2A5BDB-F27F-8702-2146-1BF6B8579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92" y="1594233"/>
            <a:ext cx="2520000" cy="25200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BB2933-915D-CB6D-1129-C94BE4C79572}"/>
              </a:ext>
            </a:extLst>
          </p:cNvPr>
          <p:cNvSpPr txBox="1"/>
          <p:nvPr/>
        </p:nvSpPr>
        <p:spPr>
          <a:xfrm>
            <a:off x="5412684" y="6296603"/>
            <a:ext cx="1573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rgbClr val="DBDDDC"/>
                </a:solidFill>
              </a:rPr>
              <a:t>En savoir plus sur </a:t>
            </a:r>
            <a:r>
              <a:rPr lang="fr-FR" sz="1500" dirty="0" err="1">
                <a:solidFill>
                  <a:srgbClr val="DBDDDC"/>
                </a:solidFill>
              </a:rPr>
              <a:t>BeneScio.africa</a:t>
            </a:r>
            <a:endParaRPr lang="fr-BE" sz="1500" dirty="0">
              <a:solidFill>
                <a:srgbClr val="DBDDDC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FBF6A0-9E79-3F88-2E98-A62A5764BAA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6570" y="5312302"/>
            <a:ext cx="965250" cy="9843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296C4C-F2EB-735A-9EF1-BF61D878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85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latin typeface="Orbitron" panose="02000000000000000000" pitchFamily="2" charset="0"/>
              </a:rPr>
              <a:t>Branching</a:t>
            </a:r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 scenario  : par quoi commencer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FCCF07-9D85-A571-AED7-15147D519866}"/>
              </a:ext>
            </a:extLst>
          </p:cNvPr>
          <p:cNvSpPr txBox="1"/>
          <p:nvPr/>
        </p:nvSpPr>
        <p:spPr>
          <a:xfrm>
            <a:off x="989363" y="1921856"/>
            <a:ext cx="96962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Pour intégrer une activité Scénario de branchement à votre enseignement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dans le but de problématiser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, il y a lieu d’emblée de : 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Définir vos </a:t>
            </a:r>
            <a:r>
              <a:rPr lang="fr-FR" sz="2500" b="1" dirty="0">
                <a:solidFill>
                  <a:srgbClr val="DBDDDC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objectifs d’apprentissage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: que veut-on faire apprendre ? Quelles connaissances ? Quelles compétences ?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Quel est </a:t>
            </a:r>
            <a:r>
              <a:rPr lang="fr-FR" sz="2500" b="1" dirty="0">
                <a:solidFill>
                  <a:srgbClr val="DBDDDC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l’état des lieux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chez vos élèves/étudiants : Quelles sont leurs connaissances ? Leurs compétences ? Avant ? Après ?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Quels </a:t>
            </a:r>
            <a:r>
              <a:rPr lang="fr-FR" sz="2500" b="1" dirty="0">
                <a:solidFill>
                  <a:srgbClr val="DBDDDC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questionnements</a:t>
            </a:r>
            <a:r>
              <a:rPr lang="fr-FR" sz="2500" b="1" dirty="0">
                <a:solidFill>
                  <a:srgbClr val="48A0D9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souhaitez-vous initier ? Avant ? Après ?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Quelles </a:t>
            </a:r>
            <a:r>
              <a:rPr lang="fr-FR" sz="2500" b="1" dirty="0">
                <a:solidFill>
                  <a:srgbClr val="DBDDDC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informations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voulez-vous leur donner ? Avant ? Après ? 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2772B7-0E99-3A57-F424-8FCCBD91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20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92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887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(dés)Intérêts de la problématisation en classe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35" name="Google Shape;12043;p73">
            <a:extLst>
              <a:ext uri="{FF2B5EF4-FFF2-40B4-BE49-F238E27FC236}">
                <a16:creationId xmlns:a16="http://schemas.microsoft.com/office/drawing/2014/main" id="{5F85C276-024D-FE0B-2461-0950EAAFF953}"/>
              </a:ext>
            </a:extLst>
          </p:cNvPr>
          <p:cNvGrpSpPr/>
          <p:nvPr/>
        </p:nvGrpSpPr>
        <p:grpSpPr>
          <a:xfrm>
            <a:off x="10880793" y="277496"/>
            <a:ext cx="792000" cy="900000"/>
            <a:chOff x="3086313" y="2877049"/>
            <a:chExt cx="320143" cy="392581"/>
          </a:xfrm>
          <a:solidFill>
            <a:srgbClr val="DBDDDC"/>
          </a:solidFill>
        </p:grpSpPr>
        <p:sp>
          <p:nvSpPr>
            <p:cNvPr id="36" name="Google Shape;12044;p73">
              <a:extLst>
                <a:ext uri="{FF2B5EF4-FFF2-40B4-BE49-F238E27FC236}">
                  <a16:creationId xmlns:a16="http://schemas.microsoft.com/office/drawing/2014/main" id="{ED3551C0-061B-D1E0-6DA9-201964C439F4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45;p73">
              <a:extLst>
                <a:ext uri="{FF2B5EF4-FFF2-40B4-BE49-F238E27FC236}">
                  <a16:creationId xmlns:a16="http://schemas.microsoft.com/office/drawing/2014/main" id="{805B9C4C-6FC8-E88F-20EB-B3B08BAEEC11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046;p73">
              <a:extLst>
                <a:ext uri="{FF2B5EF4-FFF2-40B4-BE49-F238E27FC236}">
                  <a16:creationId xmlns:a16="http://schemas.microsoft.com/office/drawing/2014/main" id="{383F86C1-0CEA-FA0B-C117-335B0B11FD2B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047;p73">
              <a:extLst>
                <a:ext uri="{FF2B5EF4-FFF2-40B4-BE49-F238E27FC236}">
                  <a16:creationId xmlns:a16="http://schemas.microsoft.com/office/drawing/2014/main" id="{B968516D-EB51-BD37-28D0-D900537F82C2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048;p73">
              <a:extLst>
                <a:ext uri="{FF2B5EF4-FFF2-40B4-BE49-F238E27FC236}">
                  <a16:creationId xmlns:a16="http://schemas.microsoft.com/office/drawing/2014/main" id="{52A4B4B3-59D2-8400-ECC9-06347AE44597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049;p73">
              <a:extLst>
                <a:ext uri="{FF2B5EF4-FFF2-40B4-BE49-F238E27FC236}">
                  <a16:creationId xmlns:a16="http://schemas.microsoft.com/office/drawing/2014/main" id="{F65FADD8-5A54-F826-190C-8948DCCFBCA5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050;p73">
              <a:extLst>
                <a:ext uri="{FF2B5EF4-FFF2-40B4-BE49-F238E27FC236}">
                  <a16:creationId xmlns:a16="http://schemas.microsoft.com/office/drawing/2014/main" id="{42B28C9F-F1E1-5BC2-5871-5E3A0546AFA4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051;p73">
              <a:extLst>
                <a:ext uri="{FF2B5EF4-FFF2-40B4-BE49-F238E27FC236}">
                  <a16:creationId xmlns:a16="http://schemas.microsoft.com/office/drawing/2014/main" id="{D73BE783-0479-8B18-7886-A8A6EB490731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052;p73">
              <a:extLst>
                <a:ext uri="{FF2B5EF4-FFF2-40B4-BE49-F238E27FC236}">
                  <a16:creationId xmlns:a16="http://schemas.microsoft.com/office/drawing/2014/main" id="{27CA6815-2F07-D8BB-9195-A77218DC2BFC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053;p73">
              <a:extLst>
                <a:ext uri="{FF2B5EF4-FFF2-40B4-BE49-F238E27FC236}">
                  <a16:creationId xmlns:a16="http://schemas.microsoft.com/office/drawing/2014/main" id="{E5649336-6FE0-0CEE-EC02-5D3082A7A6AD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054;p73">
              <a:extLst>
                <a:ext uri="{FF2B5EF4-FFF2-40B4-BE49-F238E27FC236}">
                  <a16:creationId xmlns:a16="http://schemas.microsoft.com/office/drawing/2014/main" id="{813B19C5-586F-D050-20B7-3126E0FF0062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055;p73">
              <a:extLst>
                <a:ext uri="{FF2B5EF4-FFF2-40B4-BE49-F238E27FC236}">
                  <a16:creationId xmlns:a16="http://schemas.microsoft.com/office/drawing/2014/main" id="{1C4FC6A3-D846-E4F4-02A6-05D9069F2009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07EC813A-54BF-77FC-042B-F9A6F33B3BE9}"/>
              </a:ext>
            </a:extLst>
          </p:cNvPr>
          <p:cNvSpPr/>
          <p:nvPr/>
        </p:nvSpPr>
        <p:spPr>
          <a:xfrm>
            <a:off x="6685874" y="1675151"/>
            <a:ext cx="4437088" cy="1753849"/>
          </a:xfrm>
          <a:prstGeom prst="roundRect">
            <a:avLst/>
          </a:prstGeom>
          <a:solidFill>
            <a:srgbClr val="F58120"/>
          </a:solidFill>
          <a:ln>
            <a:solidFill>
              <a:srgbClr val="F581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Enseigner via la problématisation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18EB74BF-4107-D496-757C-0A7D765A6A16}"/>
              </a:ext>
            </a:extLst>
          </p:cNvPr>
          <p:cNvSpPr/>
          <p:nvPr/>
        </p:nvSpPr>
        <p:spPr>
          <a:xfrm>
            <a:off x="1059560" y="1675152"/>
            <a:ext cx="4437088" cy="1753849"/>
          </a:xfrm>
          <a:prstGeom prst="roundRect">
            <a:avLst/>
          </a:prstGeom>
          <a:solidFill>
            <a:srgbClr val="48A0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Scénario de branchement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E1DC123F-9257-A514-7FA6-07859494FC63}"/>
              </a:ext>
            </a:extLst>
          </p:cNvPr>
          <p:cNvSpPr/>
          <p:nvPr/>
        </p:nvSpPr>
        <p:spPr>
          <a:xfrm>
            <a:off x="1059560" y="4417305"/>
            <a:ext cx="4437088" cy="12825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Stimule l’engagement et facilite la rétention d’informations </a:t>
            </a:r>
          </a:p>
        </p:txBody>
      </p:sp>
      <p:sp>
        <p:nvSpPr>
          <p:cNvPr id="51" name="Double flèche horizontale 8">
            <a:extLst>
              <a:ext uri="{FF2B5EF4-FFF2-40B4-BE49-F238E27FC236}">
                <a16:creationId xmlns:a16="http://schemas.microsoft.com/office/drawing/2014/main" id="{6FCF6CE8-40EB-76B5-9AB2-8D33DA82BAA9}"/>
              </a:ext>
            </a:extLst>
          </p:cNvPr>
          <p:cNvSpPr/>
          <p:nvPr/>
        </p:nvSpPr>
        <p:spPr>
          <a:xfrm rot="5400000">
            <a:off x="2847040" y="3723632"/>
            <a:ext cx="862127" cy="3990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02AEDE9F-753C-44EB-0FC1-E5A389D9C522}"/>
              </a:ext>
            </a:extLst>
          </p:cNvPr>
          <p:cNvSpPr/>
          <p:nvPr/>
        </p:nvSpPr>
        <p:spPr>
          <a:xfrm>
            <a:off x="6685872" y="4417305"/>
            <a:ext cx="4437088" cy="1282508"/>
          </a:xfrm>
          <a:prstGeom prst="roundRect">
            <a:avLst/>
          </a:prstGeom>
          <a:solidFill>
            <a:srgbClr val="DBD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Permet la conceptualisation et la modélisation</a:t>
            </a:r>
          </a:p>
        </p:txBody>
      </p:sp>
      <p:sp>
        <p:nvSpPr>
          <p:cNvPr id="53" name="Double flèche horizontale 10">
            <a:extLst>
              <a:ext uri="{FF2B5EF4-FFF2-40B4-BE49-F238E27FC236}">
                <a16:creationId xmlns:a16="http://schemas.microsoft.com/office/drawing/2014/main" id="{7B37F7AC-EC16-B3A3-69EF-7556A831A277}"/>
              </a:ext>
            </a:extLst>
          </p:cNvPr>
          <p:cNvSpPr/>
          <p:nvPr/>
        </p:nvSpPr>
        <p:spPr>
          <a:xfrm rot="5400000">
            <a:off x="8473354" y="3723633"/>
            <a:ext cx="862127" cy="399042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Double flèche horizontale 11">
            <a:extLst>
              <a:ext uri="{FF2B5EF4-FFF2-40B4-BE49-F238E27FC236}">
                <a16:creationId xmlns:a16="http://schemas.microsoft.com/office/drawing/2014/main" id="{C380FAB6-8837-D5D3-6B4F-E53AFF6EA56D}"/>
              </a:ext>
            </a:extLst>
          </p:cNvPr>
          <p:cNvSpPr/>
          <p:nvPr/>
        </p:nvSpPr>
        <p:spPr>
          <a:xfrm>
            <a:off x="5496648" y="2441944"/>
            <a:ext cx="1189224" cy="410817"/>
          </a:xfrm>
          <a:prstGeom prst="leftRightArrow">
            <a:avLst/>
          </a:prstGeom>
          <a:solidFill>
            <a:srgbClr val="DBD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F58913-25F3-443D-3D0C-9233CBD3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21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538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887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Création d’un </a:t>
            </a:r>
            <a:r>
              <a:rPr lang="fr-FR" sz="3200" dirty="0" err="1">
                <a:solidFill>
                  <a:schemeClr val="bg1"/>
                </a:solidFill>
                <a:latin typeface="Orbitron" panose="02000000000000000000" pitchFamily="2" charset="0"/>
              </a:rPr>
              <a:t>Branching</a:t>
            </a:r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 Scenario ?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15E731-EDDB-370B-9168-F27512307AF7}"/>
              </a:ext>
            </a:extLst>
          </p:cNvPr>
          <p:cNvSpPr txBox="1"/>
          <p:nvPr/>
        </p:nvSpPr>
        <p:spPr>
          <a:xfrm>
            <a:off x="1289531" y="1487192"/>
            <a:ext cx="969628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Connaissez-vous déjà H5P ?</a:t>
            </a:r>
          </a:p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Si oui, quels avantages avez-vous trouvé ?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Comment faire en pratique ?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Comment découper le travail ?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…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Discutons !</a:t>
            </a:r>
          </a:p>
        </p:txBody>
      </p:sp>
      <p:grpSp>
        <p:nvGrpSpPr>
          <p:cNvPr id="30" name="Google Shape;12072;p73">
            <a:extLst>
              <a:ext uri="{FF2B5EF4-FFF2-40B4-BE49-F238E27FC236}">
                <a16:creationId xmlns:a16="http://schemas.microsoft.com/office/drawing/2014/main" id="{D438145A-EC5A-C33C-5E44-74840422D787}"/>
              </a:ext>
            </a:extLst>
          </p:cNvPr>
          <p:cNvGrpSpPr/>
          <p:nvPr/>
        </p:nvGrpSpPr>
        <p:grpSpPr>
          <a:xfrm>
            <a:off x="10794197" y="386553"/>
            <a:ext cx="900000" cy="900000"/>
            <a:chOff x="1745217" y="1515471"/>
            <a:chExt cx="343269" cy="342505"/>
          </a:xfrm>
          <a:solidFill>
            <a:srgbClr val="DBDDDC"/>
          </a:solidFill>
        </p:grpSpPr>
        <p:sp>
          <p:nvSpPr>
            <p:cNvPr id="31" name="Google Shape;12073;p73">
              <a:extLst>
                <a:ext uri="{FF2B5EF4-FFF2-40B4-BE49-F238E27FC236}">
                  <a16:creationId xmlns:a16="http://schemas.microsoft.com/office/drawing/2014/main" id="{F4EF3116-2425-AFC2-11C0-3E713D0451CC}"/>
                </a:ext>
              </a:extLst>
            </p:cNvPr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74;p73">
              <a:extLst>
                <a:ext uri="{FF2B5EF4-FFF2-40B4-BE49-F238E27FC236}">
                  <a16:creationId xmlns:a16="http://schemas.microsoft.com/office/drawing/2014/main" id="{DCEEB0CA-67A3-D87B-BE39-03B468ABFDD0}"/>
                </a:ext>
              </a:extLst>
            </p:cNvPr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75;p73">
              <a:extLst>
                <a:ext uri="{FF2B5EF4-FFF2-40B4-BE49-F238E27FC236}">
                  <a16:creationId xmlns:a16="http://schemas.microsoft.com/office/drawing/2014/main" id="{CA95E7EE-5F53-8544-08DF-90A223F95968}"/>
                </a:ext>
              </a:extLst>
            </p:cNvPr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076;p73">
              <a:extLst>
                <a:ext uri="{FF2B5EF4-FFF2-40B4-BE49-F238E27FC236}">
                  <a16:creationId xmlns:a16="http://schemas.microsoft.com/office/drawing/2014/main" id="{7E63CEA2-585A-9501-5C5E-74D4BC9C3314}"/>
                </a:ext>
              </a:extLst>
            </p:cNvPr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C3B1BE-13AE-8DA6-CA7F-E42C4045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22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722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07BEB5-3615-A331-B5F3-5BFE9A7B776E}"/>
              </a:ext>
            </a:extLst>
          </p:cNvPr>
          <p:cNvGrpSpPr/>
          <p:nvPr/>
        </p:nvGrpSpPr>
        <p:grpSpPr>
          <a:xfrm>
            <a:off x="640506" y="2615164"/>
            <a:ext cx="7662051" cy="1627671"/>
            <a:chOff x="440481" y="2615165"/>
            <a:chExt cx="7662051" cy="162767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C52538C-8115-7E8C-FE3B-D76EDED48E71}"/>
                </a:ext>
              </a:extLst>
            </p:cNvPr>
            <p:cNvSpPr txBox="1"/>
            <p:nvPr/>
          </p:nvSpPr>
          <p:spPr>
            <a:xfrm>
              <a:off x="2397057" y="3136613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</a:rPr>
                <a:t>04 </a:t>
              </a:r>
              <a:r>
                <a:rPr lang="fr-FR" sz="32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Revenons à notre cuisson</a:t>
              </a:r>
              <a:endParaRPr lang="fr-FR" sz="3200" dirty="0">
                <a:solidFill>
                  <a:schemeClr val="bg1"/>
                </a:solidFill>
                <a:latin typeface="Orbitron" panose="02000000000000000000" pitchFamily="2" charset="0"/>
              </a:endParaRPr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7738D837-E703-279F-C797-B196BA3A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0481" y="2615165"/>
              <a:ext cx="1630497" cy="1627671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A297A10-97B5-34DF-C9EE-E386A770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0685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8387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latin typeface="Orbitron" panose="02000000000000000000" pitchFamily="2" charset="0"/>
              </a:rPr>
              <a:t>Branching</a:t>
            </a:r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 scenario pour organiser une séquence d’enseignement utilisant la problématisation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2C679C6-5B76-0E09-A5E4-81ED42850B7A}"/>
              </a:ext>
            </a:extLst>
          </p:cNvPr>
          <p:cNvSpPr txBox="1">
            <a:spLocks/>
          </p:cNvSpPr>
          <p:nvPr/>
        </p:nvSpPr>
        <p:spPr>
          <a:xfrm>
            <a:off x="838200" y="1993365"/>
            <a:ext cx="10515600" cy="4566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Un code couleur bien utile...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En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amont</a:t>
            </a:r>
            <a:r>
              <a:rPr lang="fr-FR" sz="2500" dirty="0">
                <a:solidFill>
                  <a:srgbClr val="F58120"/>
                </a:solidFill>
                <a:latin typeface="Rajdhani" panose="02000000000000000000"/>
              </a:rPr>
              <a:t>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de la séquence d’enseignement,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2500" b="1" dirty="0">
                <a:solidFill>
                  <a:srgbClr val="FFFF00"/>
                </a:solidFill>
                <a:latin typeface="Rajdhani" panose="02000000000000000000"/>
              </a:rPr>
              <a:t>Durant</a:t>
            </a:r>
            <a:r>
              <a:rPr lang="fr-FR" sz="2500" dirty="0">
                <a:solidFill>
                  <a:srgbClr val="FFFF00"/>
                </a:solidFill>
                <a:latin typeface="Rajdhani" panose="02000000000000000000"/>
              </a:rPr>
              <a:t>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la séquence d’enseignement,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En </a:t>
            </a:r>
            <a:r>
              <a:rPr lang="fr-FR" sz="2500" b="1" dirty="0">
                <a:solidFill>
                  <a:srgbClr val="48A0D9"/>
                </a:solidFill>
                <a:latin typeface="Rajdhani" panose="02000000000000000000"/>
              </a:rPr>
              <a:t>aval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de la séquence d’enseignement,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Dans un premier temps via PPT pour ensuite passer sur Moodle...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... et de vous mettre à l’ouvrage !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68C4B5-4752-7E15-3421-26AF1C34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24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72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838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Un exemple de problématisation en physique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472057" y="197053"/>
            <a:ext cx="1469029" cy="822831"/>
          </a:xfrm>
          <a:prstGeom prst="wave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EN AMONT</a:t>
            </a:r>
            <a:endParaRPr lang="fr-BE" b="1" dirty="0">
              <a:solidFill>
                <a:srgbClr val="0D3A51"/>
              </a:solidFill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956BE4B2-B1E2-B007-F0A8-A245014CD41A}"/>
              </a:ext>
            </a:extLst>
          </p:cNvPr>
          <p:cNvSpPr txBox="1">
            <a:spLocks/>
          </p:cNvSpPr>
          <p:nvPr/>
        </p:nvSpPr>
        <p:spPr>
          <a:xfrm>
            <a:off x="415601" y="1633634"/>
            <a:ext cx="5203321" cy="4803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Thématique : la poussée d’Archimède</a:t>
            </a:r>
          </a:p>
          <a:p>
            <a:pPr algn="l">
              <a:spcAft>
                <a:spcPts val="600"/>
              </a:spcAft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L’objectif de la séquence d’enseignement : </a:t>
            </a:r>
          </a:p>
          <a:p>
            <a:pPr lvl="1" algn="l"/>
            <a:r>
              <a:rPr lang="fr-FR" sz="2500" b="1" dirty="0">
                <a:solidFill>
                  <a:schemeClr val="bg1"/>
                </a:solidFill>
                <a:latin typeface="Rajdhani" panose="02000000000000000000"/>
              </a:rPr>
              <a:t>Conceptualiser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(masse volumique)</a:t>
            </a:r>
          </a:p>
          <a:p>
            <a:pPr lvl="1"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construire un </a:t>
            </a:r>
            <a:r>
              <a:rPr lang="fr-FR" sz="2500" b="1" dirty="0">
                <a:solidFill>
                  <a:schemeClr val="bg1"/>
                </a:solidFill>
                <a:latin typeface="Rajdhani" panose="02000000000000000000"/>
              </a:rPr>
              <a:t>modèle explicatif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lié à la problématique suivante :  </a:t>
            </a:r>
          </a:p>
          <a:p>
            <a:pPr marL="152396" algn="l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algn="l">
              <a:buSzPts val="990"/>
            </a:pPr>
            <a:r>
              <a:rPr lang="fr-BE" sz="2500" b="1" dirty="0">
                <a:solidFill>
                  <a:srgbClr val="F58120"/>
                </a:solidFill>
                <a:latin typeface="Rajdhani" panose="02000000000000000000"/>
              </a:rPr>
              <a:t>Pourquoi les frites crues coulent dans l’huile alors qu’elles flottent une fois cuites ?</a:t>
            </a:r>
          </a:p>
        </p:txBody>
      </p:sp>
      <p:pic>
        <p:nvPicPr>
          <p:cNvPr id="15" name="cuisson_frites_muet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E671BE64-F6D3-2F21-3ED7-9B4F3B7104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/>
          <a:stretch/>
        </p:blipFill>
        <p:spPr>
          <a:xfrm>
            <a:off x="5793154" y="2025898"/>
            <a:ext cx="6133804" cy="345026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F9F2368-4E19-1B8A-ACB5-F35FFAA0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25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0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Une problématique particulière… pour quoi faire ?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472057" y="197053"/>
            <a:ext cx="1469029" cy="822831"/>
          </a:xfrm>
          <a:prstGeom prst="wave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EN AMONT</a:t>
            </a:r>
            <a:endParaRPr lang="fr-BE" b="1" dirty="0">
              <a:solidFill>
                <a:srgbClr val="0D3A51"/>
              </a:solidFill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50A870AD-822A-2A87-A4D9-3793983D4A6F}"/>
              </a:ext>
            </a:extLst>
          </p:cNvPr>
          <p:cNvSpPr txBox="1">
            <a:spLocks/>
          </p:cNvSpPr>
          <p:nvPr/>
        </p:nvSpPr>
        <p:spPr>
          <a:xfrm>
            <a:off x="622428" y="1552224"/>
            <a:ext cx="6400481" cy="5071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Une problématique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ancrée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dans le quotidien : faire sens pour les élèves !</a:t>
            </a:r>
          </a:p>
          <a:p>
            <a:pPr algn="l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marL="800100" lvl="1" indent="-342900" algn="l">
              <a:buClr>
                <a:srgbClr val="48A0D9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Contextualisation « forte » pour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faire  sortir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les sciences de la classe</a:t>
            </a:r>
          </a:p>
          <a:p>
            <a:pPr marL="800100" lvl="1" indent="-342900" algn="l">
              <a:buClr>
                <a:srgbClr val="48A0D9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Une situation normalement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bien connue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mais pas nécessairement « réfléchie »</a:t>
            </a:r>
          </a:p>
          <a:p>
            <a:pPr lvl="1" algn="l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Objectifs d’apprentissage : </a:t>
            </a:r>
          </a:p>
          <a:p>
            <a:pPr algn="l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marL="800100" lvl="1" indent="-342900" algn="l">
              <a:buClr>
                <a:srgbClr val="48A0D9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Initiation aux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démarches scientifiques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: hypothético-déductif + empirico-inductif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C23D03-13D1-091E-5ACA-73D6C3D8F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25" y="1701225"/>
            <a:ext cx="2782548" cy="41738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0BBCBA-D76E-4E79-9227-E2A24232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26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01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6F26C7-A8FE-2F25-B999-43154A3C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14" y="1142993"/>
            <a:ext cx="11348295" cy="548074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Réalisation d’un </a:t>
            </a:r>
            <a:r>
              <a:rPr lang="fr-FR" sz="3200" dirty="0" err="1">
                <a:solidFill>
                  <a:schemeClr val="bg1"/>
                </a:solidFill>
                <a:latin typeface="Orbitron" panose="02000000000000000000" pitchFamily="2" charset="0"/>
              </a:rPr>
              <a:t>branching</a:t>
            </a:r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 scenario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472057" y="197053"/>
            <a:ext cx="1469029" cy="822831"/>
          </a:xfrm>
          <a:prstGeom prst="wave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EN AMONT</a:t>
            </a:r>
            <a:endParaRPr lang="fr-BE" b="1" dirty="0">
              <a:solidFill>
                <a:srgbClr val="0D3A51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05A9C7D-AAAE-8878-E2A8-49CBA3B331A1}"/>
              </a:ext>
            </a:extLst>
          </p:cNvPr>
          <p:cNvSpPr txBox="1">
            <a:spLocks/>
          </p:cNvSpPr>
          <p:nvPr/>
        </p:nvSpPr>
        <p:spPr>
          <a:xfrm>
            <a:off x="1730050" y="1502432"/>
            <a:ext cx="4365950" cy="4761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algn="l"/>
            <a:r>
              <a:rPr lang="fr-FR" sz="1500" dirty="0">
                <a:latin typeface="Rajdhani" panose="02000000000000000000"/>
              </a:rPr>
              <a:t>La structure du scénario fait apparaître plusieurs éléments différents : </a:t>
            </a:r>
          </a:p>
          <a:p>
            <a:pPr marL="152396" algn="l"/>
            <a:endParaRPr lang="fr-FR" sz="1500" dirty="0">
              <a:latin typeface="Rajdhani" panose="02000000000000000000"/>
            </a:endParaRPr>
          </a:p>
          <a:p>
            <a:pPr marL="152396" algn="l"/>
            <a:r>
              <a:rPr lang="fr-FR" sz="1500" dirty="0">
                <a:latin typeface="Rajdhani" panose="02000000000000000000"/>
              </a:rPr>
              <a:t>Présentation</a:t>
            </a:r>
          </a:p>
          <a:p>
            <a:pPr marL="152396" algn="l"/>
            <a:r>
              <a:rPr lang="fr-FR" sz="1500" dirty="0">
                <a:latin typeface="Rajdhani" panose="02000000000000000000"/>
              </a:rPr>
              <a:t>Questions</a:t>
            </a:r>
          </a:p>
          <a:p>
            <a:pPr marL="152396" algn="l"/>
            <a:r>
              <a:rPr lang="fr-FR" sz="1500" dirty="0">
                <a:latin typeface="Rajdhani" panose="02000000000000000000"/>
              </a:rPr>
              <a:t>Texte</a:t>
            </a:r>
          </a:p>
          <a:p>
            <a:pPr marL="152396" algn="l"/>
            <a:r>
              <a:rPr lang="fr-FR" sz="1500" dirty="0">
                <a:latin typeface="Rajdhani" panose="02000000000000000000"/>
              </a:rPr>
              <a:t>....</a:t>
            </a:r>
          </a:p>
          <a:p>
            <a:pPr marL="152396" algn="l"/>
            <a:endParaRPr lang="fr-FR" sz="1500" dirty="0">
              <a:latin typeface="Rajdhani" panose="02000000000000000000"/>
            </a:endParaRPr>
          </a:p>
          <a:p>
            <a:pPr marL="152396" algn="l"/>
            <a:r>
              <a:rPr lang="fr-FR" sz="1500" dirty="0">
                <a:latin typeface="Rajdhani" panose="02000000000000000000"/>
              </a:rPr>
              <a:t>Il convient d’être attentif : </a:t>
            </a:r>
          </a:p>
          <a:p>
            <a:pPr marL="342900" indent="-342900" algn="l"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1500" dirty="0">
                <a:latin typeface="Rajdhani" panose="02000000000000000000"/>
              </a:rPr>
              <a:t>Aux noms donnés aux éléments</a:t>
            </a:r>
          </a:p>
          <a:p>
            <a:pPr marL="342900" indent="-342900" algn="l"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1500" dirty="0">
                <a:latin typeface="Rajdhani" panose="02000000000000000000"/>
              </a:rPr>
              <a:t>« Terminer » les branchements</a:t>
            </a:r>
          </a:p>
          <a:p>
            <a:pPr marL="342900" indent="-342900" algn="l"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1500" dirty="0">
                <a:latin typeface="Rajdhani" panose="02000000000000000000"/>
              </a:rPr>
              <a:t>Envisager toutes les possibilités...</a:t>
            </a:r>
          </a:p>
          <a:p>
            <a:pPr marL="152396" algn="l"/>
            <a:endParaRPr lang="fr-FR" sz="1500" dirty="0">
              <a:latin typeface="Rajdhani" panose="0200000000000000000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46ADD8A-BCC4-35C1-44ED-F2725348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27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424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Faire « émerger » les conceptions premières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472057" y="197053"/>
            <a:ext cx="1469029" cy="822831"/>
          </a:xfrm>
          <a:prstGeom prst="wave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EN AMONT</a:t>
            </a:r>
            <a:endParaRPr lang="fr-BE" b="1" dirty="0">
              <a:solidFill>
                <a:srgbClr val="0D3A51"/>
              </a:solidFill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F2C13AA1-FFA7-E99D-23B6-2933FE503018}"/>
              </a:ext>
            </a:extLst>
          </p:cNvPr>
          <p:cNvSpPr txBox="1">
            <a:spLocks/>
          </p:cNvSpPr>
          <p:nvPr/>
        </p:nvSpPr>
        <p:spPr>
          <a:xfrm>
            <a:off x="415600" y="1633633"/>
            <a:ext cx="11360800" cy="44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Le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cadre épistémique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de l’élève = somme des éléments de base pour la construction des connaissances chez les élèves.</a:t>
            </a:r>
          </a:p>
          <a:p>
            <a:pPr algn="l"/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Quelques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conceptions premières fausses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en lien avec la poussée d’Archimède que l’on relève via un QCM...… et avec lesquelles il faudra composer !</a:t>
            </a:r>
          </a:p>
          <a:p>
            <a:pPr algn="l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marL="800100" lvl="1" indent="-342900" algn="l">
              <a:buClr>
                <a:srgbClr val="FF0000"/>
              </a:buClr>
              <a:buFontTx/>
              <a:buChar char="X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« Un objet « plat » flotte mieux qu’un objet en forme de boule ou de cube »  (influence de la forme sur la flottabilité)</a:t>
            </a:r>
          </a:p>
          <a:p>
            <a:pPr marL="800100" lvl="1" indent="-342900" algn="l">
              <a:buClr>
                <a:srgbClr val="FF0000"/>
              </a:buClr>
              <a:buFontTx/>
              <a:buChar char="X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L’huile est plus « légère » que l’eau</a:t>
            </a:r>
          </a:p>
          <a:p>
            <a:pPr marL="800100" lvl="1" indent="-342900" algn="l">
              <a:buClr>
                <a:srgbClr val="FF0000"/>
              </a:buClr>
              <a:buFontTx/>
              <a:buChar char="X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Il y a des remous / courants qui « portent » l’objet (ici les frites)</a:t>
            </a:r>
          </a:p>
          <a:p>
            <a:pPr marL="800100" lvl="1" indent="-342900" algn="l">
              <a:buClr>
                <a:srgbClr val="FF0000"/>
              </a:buClr>
              <a:buFontTx/>
              <a:buChar char="X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Importance du volume de liquide (ici l’huile)</a:t>
            </a:r>
          </a:p>
          <a:p>
            <a:pPr marL="800100" lvl="1" indent="-342900" algn="l">
              <a:buClr>
                <a:srgbClr val="FF0000"/>
              </a:buClr>
              <a:buFontTx/>
              <a:buChar char="X"/>
            </a:pPr>
            <a:r>
              <a:rPr lang="fr-FR" sz="2500" dirty="0" err="1">
                <a:solidFill>
                  <a:schemeClr val="bg1"/>
                </a:solidFill>
                <a:latin typeface="Rajdhani" panose="02000000000000000000"/>
              </a:rPr>
              <a:t>Etc</a:t>
            </a:r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  <a:p>
            <a:pPr lvl="1" algn="l"/>
            <a:endParaRPr lang="fr-FR" sz="2500" dirty="0">
              <a:solidFill>
                <a:schemeClr val="bg1"/>
              </a:solidFill>
              <a:latin typeface="Rajdhani" panose="0200000000000000000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A3C08C-4A0B-42C0-F39D-9C8E9524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28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9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Faire « émerger » les conceptions premières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472057" y="197053"/>
            <a:ext cx="1469029" cy="822831"/>
          </a:xfrm>
          <a:prstGeom prst="wave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EN AMONT</a:t>
            </a:r>
            <a:endParaRPr lang="fr-BE" b="1" dirty="0">
              <a:solidFill>
                <a:srgbClr val="0D3A5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7C6EDD-F156-884C-E805-F4EB1472CA87}"/>
              </a:ext>
            </a:extLst>
          </p:cNvPr>
          <p:cNvGrpSpPr/>
          <p:nvPr/>
        </p:nvGrpSpPr>
        <p:grpSpPr>
          <a:xfrm>
            <a:off x="1533524" y="1257940"/>
            <a:ext cx="4350213" cy="5261230"/>
            <a:chOff x="1091971" y="806100"/>
            <a:chExt cx="4819312" cy="5461706"/>
          </a:xfrm>
        </p:grpSpPr>
        <p:pic>
          <p:nvPicPr>
            <p:cNvPr id="6" name="Google Shape;121;p26">
              <a:extLst>
                <a:ext uri="{FF2B5EF4-FFF2-40B4-BE49-F238E27FC236}">
                  <a16:creationId xmlns:a16="http://schemas.microsoft.com/office/drawing/2014/main" id="{1510EC36-23DC-07C8-D280-FFA3B662EC6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1457" r="21728" b="17500"/>
            <a:stretch/>
          </p:blipFill>
          <p:spPr>
            <a:xfrm>
              <a:off x="1091971" y="806100"/>
              <a:ext cx="4819312" cy="4896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890D56E-D134-A800-B95A-1E0464347F45}"/>
                </a:ext>
              </a:extLst>
            </p:cNvPr>
            <p:cNvSpPr txBox="1"/>
            <p:nvPr/>
          </p:nvSpPr>
          <p:spPr>
            <a:xfrm>
              <a:off x="1176389" y="5788550"/>
              <a:ext cx="4734894" cy="479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Frite </a:t>
              </a:r>
              <a:r>
                <a:rPr lang="fr-FR" sz="2400" b="1" dirty="0">
                  <a:solidFill>
                    <a:schemeClr val="bg1"/>
                  </a:solidFill>
                </a:rPr>
                <a:t>crue</a:t>
              </a:r>
              <a:r>
                <a:rPr lang="fr-FR" sz="2400" dirty="0">
                  <a:solidFill>
                    <a:schemeClr val="bg1"/>
                  </a:solidFill>
                </a:rPr>
                <a:t> coule dans l’eau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2225054-FC5B-A1DC-25DD-8B004A709E8C}"/>
              </a:ext>
            </a:extLst>
          </p:cNvPr>
          <p:cNvGrpSpPr/>
          <p:nvPr/>
        </p:nvGrpSpPr>
        <p:grpSpPr>
          <a:xfrm>
            <a:off x="6096000" y="1257940"/>
            <a:ext cx="4562476" cy="5261230"/>
            <a:chOff x="6127129" y="806100"/>
            <a:chExt cx="4739644" cy="5461706"/>
          </a:xfrm>
        </p:grpSpPr>
        <p:pic>
          <p:nvPicPr>
            <p:cNvPr id="10" name="Google Shape;122;p26">
              <a:extLst>
                <a:ext uri="{FF2B5EF4-FFF2-40B4-BE49-F238E27FC236}">
                  <a16:creationId xmlns:a16="http://schemas.microsoft.com/office/drawing/2014/main" id="{91BE18B4-4CE1-FA53-95B5-6859C263B5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8813" t="40000" r="10254" b="12084"/>
            <a:stretch/>
          </p:blipFill>
          <p:spPr>
            <a:xfrm>
              <a:off x="6127129" y="806100"/>
              <a:ext cx="4739644" cy="4896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DCB0846-2086-A3A4-9378-2D2FC94AB97F}"/>
                </a:ext>
              </a:extLst>
            </p:cNvPr>
            <p:cNvSpPr txBox="1"/>
            <p:nvPr/>
          </p:nvSpPr>
          <p:spPr>
            <a:xfrm>
              <a:off x="6127129" y="5788550"/>
              <a:ext cx="4660484" cy="479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Frite </a:t>
              </a:r>
              <a:r>
                <a:rPr lang="fr-FR" sz="2400" b="1" dirty="0">
                  <a:solidFill>
                    <a:schemeClr val="bg1"/>
                  </a:solidFill>
                </a:rPr>
                <a:t>cuite</a:t>
              </a:r>
              <a:r>
                <a:rPr lang="fr-FR" sz="2400" dirty="0">
                  <a:solidFill>
                    <a:schemeClr val="bg1"/>
                  </a:solidFill>
                </a:rPr>
                <a:t> (au four) flotte sur l’eau</a:t>
              </a:r>
            </a:p>
          </p:txBody>
        </p:sp>
      </p:grpSp>
      <p:sp>
        <p:nvSpPr>
          <p:cNvPr id="13" name="Flèche vers la droite 8">
            <a:extLst>
              <a:ext uri="{FF2B5EF4-FFF2-40B4-BE49-F238E27FC236}">
                <a16:creationId xmlns:a16="http://schemas.microsoft.com/office/drawing/2014/main" id="{EFC70E0E-DA81-BFCD-AF32-6AA73B9F8E34}"/>
              </a:ext>
            </a:extLst>
          </p:cNvPr>
          <p:cNvSpPr/>
          <p:nvPr/>
        </p:nvSpPr>
        <p:spPr>
          <a:xfrm rot="2583199">
            <a:off x="6647842" y="1487673"/>
            <a:ext cx="1325217" cy="49854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" name="Flèche vers la droite 8">
            <a:extLst>
              <a:ext uri="{FF2B5EF4-FFF2-40B4-BE49-F238E27FC236}">
                <a16:creationId xmlns:a16="http://schemas.microsoft.com/office/drawing/2014/main" id="{0994752E-F082-62A8-B68F-068DB355FA30}"/>
              </a:ext>
            </a:extLst>
          </p:cNvPr>
          <p:cNvSpPr/>
          <p:nvPr/>
        </p:nvSpPr>
        <p:spPr>
          <a:xfrm rot="2583199">
            <a:off x="1913916" y="3549832"/>
            <a:ext cx="1325217" cy="49854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5FDD6D-0DED-19C3-B7DD-22A51963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29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6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10184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Comment faire de bonnes frites ?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4AF4AD9-0B8F-BF95-8EF2-76ADB1243627}"/>
              </a:ext>
            </a:extLst>
          </p:cNvPr>
          <p:cNvSpPr txBox="1"/>
          <p:nvPr/>
        </p:nvSpPr>
        <p:spPr>
          <a:xfrm>
            <a:off x="3586006" y="5961620"/>
            <a:ext cx="501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Vous</a:t>
            </a:r>
            <a:r>
              <a:rPr lang="en-US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avez</a:t>
            </a:r>
            <a:r>
              <a:rPr lang="en-US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10 minutes maximum pour </a:t>
            </a:r>
            <a:r>
              <a:rPr lang="en-US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répondre</a:t>
            </a:r>
            <a:endParaRPr lang="fr-FR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14DA45CF-190B-0301-F9C7-2D35CBA1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8D5415-FAD7-DBBE-C0C7-52132AACA437}"/>
              </a:ext>
            </a:extLst>
          </p:cNvPr>
          <p:cNvSpPr txBox="1"/>
          <p:nvPr/>
        </p:nvSpPr>
        <p:spPr>
          <a:xfrm>
            <a:off x="205902" y="4960169"/>
            <a:ext cx="117801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5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https://mm2023.utt.fr/mod/h5pactivity/view.php?id=731</a:t>
            </a:r>
            <a:endParaRPr lang="fr-BE" sz="2500" b="1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5D62B7-AD93-69EF-92C7-66F9ABB166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896" y="1312827"/>
            <a:ext cx="3509436" cy="3600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6A5DF2B-28A8-607A-331A-C14CD46D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728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Analyse des parcours des apprenants - option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472057" y="197053"/>
            <a:ext cx="1469029" cy="822831"/>
          </a:xfrm>
          <a:prstGeom prst="wave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EN AMONT</a:t>
            </a:r>
            <a:endParaRPr lang="fr-BE" b="1" dirty="0">
              <a:solidFill>
                <a:srgbClr val="0D3A51"/>
              </a:solidFill>
            </a:endParaRPr>
          </a:p>
        </p:txBody>
      </p:sp>
      <p:pic>
        <p:nvPicPr>
          <p:cNvPr id="2" name="rapport_branching_scenario">
            <a:hlinkClick r:id="" action="ppaction://media"/>
            <a:extLst>
              <a:ext uri="{FF2B5EF4-FFF2-40B4-BE49-F238E27FC236}">
                <a16:creationId xmlns:a16="http://schemas.microsoft.com/office/drawing/2014/main" id="{B636CC8B-5999-A1E6-6066-CE130C1342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4936" y="1107613"/>
            <a:ext cx="9102128" cy="531527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E86BE9-203C-9DFA-4A9C-6116429F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30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9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Élaboration du registre empirique - 1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472057" y="197053"/>
            <a:ext cx="1469029" cy="8228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D3A51"/>
                </a:solidFill>
              </a:rPr>
              <a:t>Durant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199D0526-58BD-766A-E83C-1D0F831B7839}"/>
              </a:ext>
            </a:extLst>
          </p:cNvPr>
          <p:cNvSpPr txBox="1">
            <a:spLocks/>
          </p:cNvSpPr>
          <p:nvPr/>
        </p:nvSpPr>
        <p:spPr>
          <a:xfrm>
            <a:off x="258919" y="1548240"/>
            <a:ext cx="7421257" cy="462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BE" sz="2500" b="1" dirty="0">
                <a:solidFill>
                  <a:srgbClr val="F58120"/>
                </a:solidFill>
                <a:latin typeface="Rajdhani"/>
                <a:ea typeface="Calibri"/>
                <a:cs typeface="Calibri"/>
                <a:sym typeface="Calibri"/>
              </a:rPr>
              <a:t>Formulation d’hypothèses </a:t>
            </a: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: la masse (le volume...) des frites a été modifiée lors de la cuisson, ce qui influence la flottabilité. 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BE" sz="2500" b="1" dirty="0">
                <a:solidFill>
                  <a:srgbClr val="F58120"/>
                </a:solidFill>
                <a:latin typeface="Rajdhani"/>
                <a:ea typeface="Calibri"/>
                <a:cs typeface="Calibri"/>
                <a:sym typeface="Calibri"/>
              </a:rPr>
              <a:t>Expérimentation</a:t>
            </a:r>
            <a:r>
              <a:rPr lang="fr-BE" sz="2500" b="1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 </a:t>
            </a: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avec des frites cuites au four et expérimentation avec de l’eau (sécurité !) :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Mesure de la masse (volume…) moyenne des frites au cours du temps,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Etablissement d’un graphique.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BE" sz="2500" b="1" dirty="0">
                <a:solidFill>
                  <a:srgbClr val="F58120"/>
                </a:solidFill>
                <a:latin typeface="Rajdhani"/>
                <a:ea typeface="Calibri"/>
                <a:cs typeface="Calibri"/>
                <a:sym typeface="Calibri"/>
              </a:rPr>
              <a:t>Détermination</a:t>
            </a: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 du moment où les frites vont flotter.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2605717-B18C-3362-E4E2-1E1EDC7E4463}"/>
              </a:ext>
            </a:extLst>
          </p:cNvPr>
          <p:cNvGrpSpPr/>
          <p:nvPr/>
        </p:nvGrpSpPr>
        <p:grpSpPr>
          <a:xfrm>
            <a:off x="7968208" y="1844827"/>
            <a:ext cx="4223792" cy="3515615"/>
            <a:chOff x="7968208" y="1844827"/>
            <a:chExt cx="4223792" cy="3515615"/>
          </a:xfrm>
        </p:grpSpPr>
        <p:pic>
          <p:nvPicPr>
            <p:cNvPr id="8" name="Google Shape;123;p27">
              <a:extLst>
                <a:ext uri="{FF2B5EF4-FFF2-40B4-BE49-F238E27FC236}">
                  <a16:creationId xmlns:a16="http://schemas.microsoft.com/office/drawing/2014/main" id="{14F9C4A8-3C95-AF97-AB31-1E110147E77D}"/>
                </a:ext>
              </a:extLst>
            </p:cNvPr>
            <p:cNvPicPr preferRelativeResize="0"/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8855969" y="957066"/>
              <a:ext cx="2448270" cy="4223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84BBEC2-8047-4B6F-CB76-00C0CA1CEABC}"/>
                </a:ext>
              </a:extLst>
            </p:cNvPr>
            <p:cNvSpPr txBox="1"/>
            <p:nvPr/>
          </p:nvSpPr>
          <p:spPr>
            <a:xfrm>
              <a:off x="8340912" y="4437112"/>
              <a:ext cx="35921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Au total, 13 frites ont été réalisées pour déterminer une masse et un volume moyens. 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0F7F5A-A9D0-5158-A276-4FF04B2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31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2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Élaboration du registre empirique - 2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472057" y="197053"/>
            <a:ext cx="1469029" cy="8228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DURANT</a:t>
            </a:r>
            <a:endParaRPr lang="fr-BE" b="1" dirty="0">
              <a:solidFill>
                <a:srgbClr val="0D3A51"/>
              </a:solidFill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58B8938D-6FDF-E291-A9F1-284AAE1AD4A5}"/>
              </a:ext>
            </a:extLst>
          </p:cNvPr>
          <p:cNvSpPr txBox="1">
            <a:spLocks/>
          </p:cNvSpPr>
          <p:nvPr/>
        </p:nvSpPr>
        <p:spPr>
          <a:xfrm>
            <a:off x="263352" y="1412775"/>
            <a:ext cx="5551107" cy="4958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On peut constater que la masse des frites diminue au cours de la cuisson.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Le volume des frites diminue au cours de la cuisson.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L’eau contenue dans les pommes de terre s’évapore !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Compétition entre les deux phénomènes… 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Si le volume diminue plus vite que la masse… la frite coule !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Si le volume diminue moins vite que la masse… La frite flotte !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D0CEA188-F746-BFCA-AEF3-588363BA3A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474260"/>
              </p:ext>
            </p:extLst>
          </p:nvPr>
        </p:nvGraphicFramePr>
        <p:xfrm>
          <a:off x="6096000" y="1764951"/>
          <a:ext cx="6282354" cy="366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CF41693-C065-6401-D67B-F03D20BA7D7E}"/>
              </a:ext>
            </a:extLst>
          </p:cNvPr>
          <p:cNvCxnSpPr/>
          <p:nvPr/>
        </p:nvCxnSpPr>
        <p:spPr>
          <a:xfrm flipV="1">
            <a:off x="10554005" y="2227102"/>
            <a:ext cx="0" cy="2736304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728D448-F406-518F-FBFE-D9D3C3F507FA}"/>
              </a:ext>
            </a:extLst>
          </p:cNvPr>
          <p:cNvGrpSpPr/>
          <p:nvPr/>
        </p:nvGrpSpPr>
        <p:grpSpPr>
          <a:xfrm>
            <a:off x="9115587" y="2587142"/>
            <a:ext cx="2726330" cy="523220"/>
            <a:chOff x="8834046" y="2420888"/>
            <a:chExt cx="2726330" cy="523220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3AEF18E-1AB1-F58D-C50C-BCFDC296CD39}"/>
                </a:ext>
              </a:extLst>
            </p:cNvPr>
            <p:cNvSpPr txBox="1"/>
            <p:nvPr/>
          </p:nvSpPr>
          <p:spPr>
            <a:xfrm>
              <a:off x="10272464" y="2420888"/>
              <a:ext cx="12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DADCDB"/>
                  </a:solidFill>
                </a:rPr>
                <a:t>Flotte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AE9EA5E-8DEB-A783-3844-950148DFE846}"/>
                </a:ext>
              </a:extLst>
            </p:cNvPr>
            <p:cNvSpPr txBox="1"/>
            <p:nvPr/>
          </p:nvSpPr>
          <p:spPr>
            <a:xfrm>
              <a:off x="8834046" y="2420888"/>
              <a:ext cx="12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DADCDB"/>
                  </a:solidFill>
                </a:rPr>
                <a:t>Coule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45AFFB02-D09E-495C-0798-77614AAB9959}"/>
              </a:ext>
            </a:extLst>
          </p:cNvPr>
          <p:cNvSpPr txBox="1"/>
          <p:nvPr/>
        </p:nvSpPr>
        <p:spPr>
          <a:xfrm>
            <a:off x="6945086" y="5725113"/>
            <a:ext cx="4245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highlight>
                  <a:srgbClr val="FFFF00"/>
                </a:highlight>
              </a:rPr>
              <a:t>Info entre-nous : si on fit du second degré sur le volume, on a une intersection à 100</a:t>
            </a:r>
          </a:p>
          <a:p>
            <a:pPr algn="ctr"/>
            <a:r>
              <a:rPr lang="fr-FR" dirty="0">
                <a:highlight>
                  <a:srgbClr val="FFFF00"/>
                </a:highlight>
              </a:rPr>
              <a:t>(et R² = 0,9866)</a:t>
            </a:r>
            <a:endParaRPr lang="fr-BE" dirty="0">
              <a:highlight>
                <a:srgbClr val="FFFF00"/>
              </a:highlight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8EA402-7DE6-4398-3C42-83DB9891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32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93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  <p:bldGraphic spid="11" grpId="0">
        <p:bldAsOne/>
      </p:bldGraphic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Conceptualisation et registre des modèles - 1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369409" y="197053"/>
            <a:ext cx="1469029" cy="8228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DURANT</a:t>
            </a:r>
            <a:endParaRPr lang="fr-BE" b="1" dirty="0">
              <a:solidFill>
                <a:srgbClr val="0D3A51"/>
              </a:solidFill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3CB4A8BA-243C-9D39-BFC7-0E8CEFECDFD3}"/>
              </a:ext>
            </a:extLst>
          </p:cNvPr>
          <p:cNvSpPr txBox="1">
            <a:spLocks/>
          </p:cNvSpPr>
          <p:nvPr/>
        </p:nvSpPr>
        <p:spPr>
          <a:xfrm>
            <a:off x="415600" y="1257940"/>
            <a:ext cx="6497818" cy="5045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A partir d’un certain temps de cuisson, les frites « flottent » la surface de l’huile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Pour interpréter la flottabilité, il est </a:t>
            </a:r>
            <a:r>
              <a:rPr lang="fr-BE" sz="2500" b="1" dirty="0">
                <a:solidFill>
                  <a:srgbClr val="F58120"/>
                </a:solidFill>
                <a:latin typeface="Rajdhani"/>
                <a:ea typeface="Calibri"/>
                <a:cs typeface="Calibri"/>
                <a:sym typeface="Calibri"/>
              </a:rPr>
              <a:t>nécessaire</a:t>
            </a: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 d’introduire le concept de </a:t>
            </a:r>
            <a:r>
              <a:rPr lang="fr-BE" sz="2500" b="1" dirty="0">
                <a:solidFill>
                  <a:srgbClr val="F58120"/>
                </a:solidFill>
                <a:latin typeface="Rajdhani"/>
                <a:ea typeface="Calibri"/>
                <a:cs typeface="Calibri"/>
                <a:sym typeface="Calibri"/>
              </a:rPr>
              <a:t>masse volumique </a:t>
            </a: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du solide (d’une frite) et du liquide (eau ou l’huile)</a:t>
            </a:r>
          </a:p>
          <a:p>
            <a:pPr lvl="1" algn="l">
              <a:spcBef>
                <a:spcPts val="1800"/>
              </a:spcBef>
              <a:spcAft>
                <a:spcPts val="1800"/>
              </a:spcAft>
            </a:pP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Les mesures montrent l’évolution de la masse volumique d’une frite au cours du temps (de cuisson)</a:t>
            </a:r>
          </a:p>
          <a:p>
            <a:pPr lvl="1" algn="l">
              <a:spcBef>
                <a:spcPts val="1800"/>
              </a:spcBef>
              <a:spcAft>
                <a:spcPts val="1800"/>
              </a:spcAft>
            </a:pP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À partir d’un certain temps de cuisson (réduction de la masse et du volume) : les frites flottent !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D8A9A26-ECC4-EDF2-F6D2-FA2AF48C9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818" y="2057123"/>
            <a:ext cx="5242584" cy="332132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10D45ED-C2AF-7854-17DD-8E4998403014}"/>
              </a:ext>
            </a:extLst>
          </p:cNvPr>
          <p:cNvGrpSpPr/>
          <p:nvPr/>
        </p:nvGrpSpPr>
        <p:grpSpPr>
          <a:xfrm>
            <a:off x="7301345" y="2189018"/>
            <a:ext cx="4537093" cy="2770909"/>
            <a:chOff x="7301345" y="2189018"/>
            <a:chExt cx="4537093" cy="2770909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5A365AA2-7D1A-7699-8743-E086527918FF}"/>
                </a:ext>
              </a:extLst>
            </p:cNvPr>
            <p:cNvCxnSpPr/>
            <p:nvPr/>
          </p:nvCxnSpPr>
          <p:spPr>
            <a:xfrm>
              <a:off x="7301345" y="2951017"/>
              <a:ext cx="4537093" cy="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BA2537C3-5278-74B3-AE65-0EB6294A0A35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564" y="2189018"/>
              <a:ext cx="0" cy="2770909"/>
            </a:xfrm>
            <a:prstGeom prst="line">
              <a:avLst/>
            </a:prstGeom>
            <a:ln w="38100">
              <a:solidFill>
                <a:srgbClr val="DBDDD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A53825FC-9B06-A570-6385-6A1F3DE76A61}"/>
              </a:ext>
            </a:extLst>
          </p:cNvPr>
          <p:cNvSpPr txBox="1"/>
          <p:nvPr/>
        </p:nvSpPr>
        <p:spPr>
          <a:xfrm>
            <a:off x="9569891" y="3717785"/>
            <a:ext cx="208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2">
                    <a:lumMod val="75000"/>
                  </a:schemeClr>
                </a:solidFill>
              </a:rPr>
              <a:t>COULE           FLOTTE</a:t>
            </a:r>
            <a:endParaRPr lang="fr-BE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7E3F33-C1CA-0703-AFFD-06AE73D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7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C97C93D-351F-5E0B-7D4B-347A73CFBA61}"/>
              </a:ext>
            </a:extLst>
          </p:cNvPr>
          <p:cNvSpPr/>
          <p:nvPr/>
        </p:nvSpPr>
        <p:spPr>
          <a:xfrm>
            <a:off x="415600" y="5126182"/>
            <a:ext cx="11422838" cy="1296709"/>
          </a:xfrm>
          <a:prstGeom prst="roundRect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Conceptualisation et registre des modèles - 2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369409" y="197053"/>
            <a:ext cx="1469029" cy="8228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DURANT</a:t>
            </a:r>
            <a:endParaRPr lang="fr-BE" b="1" dirty="0">
              <a:solidFill>
                <a:srgbClr val="0D3A51"/>
              </a:solidFill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3CB4A8BA-243C-9D39-BFC7-0E8CEFECDFD3}"/>
              </a:ext>
            </a:extLst>
          </p:cNvPr>
          <p:cNvSpPr txBox="1">
            <a:spLocks/>
          </p:cNvSpPr>
          <p:nvPr/>
        </p:nvSpPr>
        <p:spPr>
          <a:xfrm>
            <a:off x="415600" y="1578275"/>
            <a:ext cx="11234504" cy="5045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A partir d’un certain temps de cuisson, les frites « flottent » la surface de l’huile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Pour interpréter la flottabilité, il est </a:t>
            </a:r>
            <a:r>
              <a:rPr lang="fr-BE" sz="2500" b="1" dirty="0">
                <a:solidFill>
                  <a:srgbClr val="F58120"/>
                </a:solidFill>
                <a:latin typeface="Rajdhani"/>
                <a:ea typeface="Calibri"/>
                <a:cs typeface="Calibri"/>
                <a:sym typeface="Calibri"/>
              </a:rPr>
              <a:t>nécessaire</a:t>
            </a: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 d’introduire le concept de </a:t>
            </a:r>
            <a:r>
              <a:rPr lang="fr-BE" sz="2500" b="1" dirty="0">
                <a:solidFill>
                  <a:srgbClr val="F58120"/>
                </a:solidFill>
                <a:latin typeface="Rajdhani"/>
                <a:ea typeface="Calibri"/>
                <a:cs typeface="Calibri"/>
                <a:sym typeface="Calibri"/>
              </a:rPr>
              <a:t>masse volumique </a:t>
            </a:r>
            <a:r>
              <a:rPr lang="fr-BE" sz="2500" dirty="0">
                <a:solidFill>
                  <a:schemeClr val="bg1"/>
                </a:solidFill>
                <a:latin typeface="Rajdhani"/>
                <a:ea typeface="Calibri"/>
                <a:cs typeface="Calibri"/>
                <a:sym typeface="Calibri"/>
              </a:rPr>
              <a:t>du solide (d’une frite) et du liquide (eau ou l’huile)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D5A4946-31D4-5EC8-B7FC-86BE99B16FB0}"/>
                  </a:ext>
                </a:extLst>
              </p:cNvPr>
              <p:cNvSpPr txBox="1"/>
              <p:nvPr/>
            </p:nvSpPr>
            <p:spPr>
              <a:xfrm>
                <a:off x="415600" y="3429000"/>
                <a:ext cx="11360800" cy="2807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BE" sz="25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On peut comparer la masse volumique d’une frite </a:t>
                </a:r>
                <a14:m>
                  <m:oMath xmlns:m="http://schemas.openxmlformats.org/officeDocument/2006/math">
                    <m:r>
                      <a:rPr lang="fr-FR" sz="25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𝜌</m:t>
                    </m:r>
                  </m:oMath>
                </a14:m>
                <a:r>
                  <a:rPr lang="fr-BE" sz="2500" baseline="-25000" dirty="0" err="1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f</a:t>
                </a:r>
                <a:r>
                  <a:rPr lang="fr-BE" sz="25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 à la masse volumique de l’eau </a:t>
                </a:r>
                <a14:m>
                  <m:oMath xmlns:m="http://schemas.openxmlformats.org/officeDocument/2006/math">
                    <m:r>
                      <a:rPr lang="fr-FR" sz="25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𝜌</m:t>
                    </m:r>
                  </m:oMath>
                </a14:m>
                <a:r>
                  <a:rPr lang="fr-BE" sz="2500" baseline="-250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e</a:t>
                </a:r>
                <a:r>
                  <a:rPr lang="fr-BE" sz="25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 :</a:t>
                </a:r>
              </a:p>
              <a:p>
                <a:endParaRPr lang="fr-BE" sz="2500" dirty="0">
                  <a:solidFill>
                    <a:schemeClr val="bg1"/>
                  </a:solidFill>
                  <a:latin typeface="Rajdhani" panose="02000000000000000000"/>
                  <a:cs typeface="Calibri"/>
                  <a:sym typeface="Calibri"/>
                </a:endParaRPr>
              </a:p>
              <a:p>
                <a:pPr marL="152396" indent="0" algn="ctr">
                  <a:buNone/>
                </a:pPr>
                <a:r>
                  <a:rPr lang="fr-BE" sz="25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Si    </a:t>
                </a:r>
                <a14:m>
                  <m:oMath xmlns:m="http://schemas.openxmlformats.org/officeDocument/2006/math">
                    <m:r>
                      <a:rPr lang="fr-FR" sz="25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𝜌</m:t>
                    </m:r>
                  </m:oMath>
                </a14:m>
                <a:r>
                  <a:rPr lang="fr-BE" sz="2500" baseline="-25000" dirty="0" err="1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f</a:t>
                </a:r>
                <a:r>
                  <a:rPr lang="fr-BE" sz="2500" baseline="-250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  </a:t>
                </a:r>
                <a:r>
                  <a:rPr lang="fr-BE" sz="25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&lt; </a:t>
                </a:r>
                <a14:m>
                  <m:oMath xmlns:m="http://schemas.openxmlformats.org/officeDocument/2006/math">
                    <m:r>
                      <a:rPr lang="fr-FR" sz="25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𝜌</m:t>
                    </m:r>
                  </m:oMath>
                </a14:m>
                <a:r>
                  <a:rPr lang="fr-BE" sz="2500" baseline="-250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e     </a:t>
                </a:r>
                <a:r>
                  <a:rPr lang="fr-BE" sz="25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ou si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fr-FR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𝜌</m:t>
                            </m:r>
                          </m:e>
                          <m:sub>
                            <m:r>
                              <a:rPr lang="fr-FR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fr-FR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𝜌</m:t>
                            </m:r>
                          </m:e>
                          <m:sub>
                            <m:r>
                              <a:rPr lang="fr-FR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fr-FR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&lt;1</m:t>
                    </m:r>
                  </m:oMath>
                </a14:m>
                <a:r>
                  <a:rPr lang="fr-BE" sz="2500" dirty="0">
                    <a:solidFill>
                      <a:schemeClr val="bg1"/>
                    </a:solidFill>
                    <a:latin typeface="Rajdhani" panose="02000000000000000000"/>
                    <a:cs typeface="Calibri"/>
                    <a:sym typeface="Calibri"/>
                  </a:rPr>
                  <a:t>     alors flottabilité</a:t>
                </a:r>
              </a:p>
              <a:p>
                <a:pPr marL="152396" indent="0" algn="just">
                  <a:buNone/>
                </a:pPr>
                <a:endParaRPr lang="fr-BE" sz="2500" dirty="0">
                  <a:solidFill>
                    <a:schemeClr val="bg1"/>
                  </a:solidFill>
                  <a:latin typeface="Rajdhani" panose="02000000000000000000"/>
                  <a:ea typeface="Calibri"/>
                  <a:cs typeface="Calibri"/>
                  <a:sym typeface="Calibri"/>
                </a:endParaRPr>
              </a:p>
              <a:p>
                <a:pPr marL="152396" indent="0" algn="ctr">
                  <a:buNone/>
                </a:pPr>
                <a:r>
                  <a:rPr lang="fr-BE" sz="2500" dirty="0">
                    <a:solidFill>
                      <a:srgbClr val="0C2C3E"/>
                    </a:solidFill>
                    <a:latin typeface="Rajdhani" panose="02000000000000000000"/>
                    <a:ea typeface="Calibri"/>
                    <a:cs typeface="Calibri"/>
                    <a:sym typeface="Calibri"/>
                  </a:rPr>
                  <a:t>D’une manière générale, pour qu’un objet de masse volumique </a:t>
                </a:r>
                <a14:m>
                  <m:oMath xmlns:m="http://schemas.openxmlformats.org/officeDocument/2006/math">
                    <m:r>
                      <a:rPr lang="fr-FR" sz="2500" i="1" dirty="0" smtClean="0">
                        <a:solidFill>
                          <a:srgbClr val="0C2C3E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𝜌</m:t>
                    </m:r>
                  </m:oMath>
                </a14:m>
                <a:r>
                  <a:rPr lang="fr-BE" sz="2500" baseline="-25000" dirty="0">
                    <a:solidFill>
                      <a:srgbClr val="0C2C3E"/>
                    </a:solidFill>
                    <a:latin typeface="Rajdhani" panose="02000000000000000000"/>
                    <a:cs typeface="Calibri"/>
                    <a:sym typeface="Calibri"/>
                  </a:rPr>
                  <a:t>s </a:t>
                </a:r>
                <a:r>
                  <a:rPr lang="fr-BE" sz="2500" dirty="0">
                    <a:solidFill>
                      <a:srgbClr val="0C2C3E"/>
                    </a:solidFill>
                    <a:latin typeface="Rajdhani" panose="02000000000000000000"/>
                    <a:ea typeface="Calibri"/>
                    <a:cs typeface="Calibri"/>
                    <a:sym typeface="Calibri"/>
                  </a:rPr>
                  <a:t>flotte sur un liquide (fluide) de masse volumique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500" b="0" i="1" dirty="0" smtClean="0">
                            <a:solidFill>
                              <a:srgbClr val="0C2C3E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2500" i="1" dirty="0">
                            <a:solidFill>
                              <a:srgbClr val="0C2C3E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500" b="0" i="0" dirty="0" smtClean="0">
                            <a:solidFill>
                              <a:srgbClr val="0C2C3E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l</m:t>
                        </m:r>
                      </m:sub>
                    </m:sSub>
                  </m:oMath>
                </a14:m>
                <a:r>
                  <a:rPr lang="fr-BE" sz="2500" baseline="-25000" dirty="0">
                    <a:solidFill>
                      <a:srgbClr val="0C2C3E"/>
                    </a:solidFill>
                    <a:latin typeface="Rajdhani" panose="02000000000000000000"/>
                    <a:cs typeface="Calibri"/>
                    <a:sym typeface="Calibri"/>
                  </a:rPr>
                  <a:t> , </a:t>
                </a:r>
                <a:r>
                  <a:rPr lang="fr-BE" sz="2500" dirty="0">
                    <a:solidFill>
                      <a:srgbClr val="0C2C3E"/>
                    </a:solidFill>
                    <a:latin typeface="Rajdhani" panose="02000000000000000000"/>
                    <a:ea typeface="Calibri"/>
                    <a:cs typeface="Calibri"/>
                    <a:sym typeface="Calibri"/>
                  </a:rPr>
                  <a:t>il suffit que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500" i="1" smtClean="0">
                            <a:solidFill>
                              <a:srgbClr val="0C2C3E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500" i="1">
                                <a:solidFill>
                                  <a:srgbClr val="0C2C3E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fr-FR" sz="2500" i="1">
                                <a:solidFill>
                                  <a:srgbClr val="0C2C3E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𝜌</m:t>
                            </m:r>
                          </m:e>
                          <m:sub>
                            <m:r>
                              <a:rPr lang="fr-FR" sz="2500" b="0" i="1" smtClean="0">
                                <a:solidFill>
                                  <a:srgbClr val="0C2C3E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500" i="1">
                                <a:solidFill>
                                  <a:srgbClr val="0C2C3E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fr-FR" sz="2500" i="1">
                                <a:solidFill>
                                  <a:srgbClr val="0C2C3E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𝜌</m:t>
                            </m:r>
                          </m:e>
                          <m:sub>
                            <m:r>
                              <a:rPr lang="fr-FR" sz="2500" b="0" i="1" smtClean="0">
                                <a:solidFill>
                                  <a:srgbClr val="0C2C3E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𝑙</m:t>
                            </m:r>
                          </m:sub>
                        </m:sSub>
                      </m:den>
                    </m:f>
                    <m:r>
                      <a:rPr lang="fr-FR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 </m:t>
                    </m:r>
                  </m:oMath>
                </a14:m>
                <a:r>
                  <a:rPr lang="fr-BE" sz="2500" dirty="0">
                    <a:solidFill>
                      <a:srgbClr val="0C2C3E"/>
                    </a:solidFill>
                    <a:latin typeface="Rajdhani" panose="02000000000000000000"/>
                    <a:cs typeface="Calibri"/>
                    <a:sym typeface="Calibri"/>
                  </a:rPr>
                  <a:t>&lt; 1 (invariant opératoire).</a:t>
                </a:r>
                <a:endParaRPr lang="fr-BE" sz="2500" baseline="-25000" dirty="0">
                  <a:solidFill>
                    <a:srgbClr val="0C2C3E"/>
                  </a:solidFill>
                  <a:latin typeface="Rajdhani" panose="0200000000000000000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D5A4946-31D4-5EC8-B7FC-86BE99B16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00" y="3429000"/>
                <a:ext cx="11360800" cy="2807179"/>
              </a:xfrm>
              <a:prstGeom prst="rect">
                <a:avLst/>
              </a:prstGeom>
              <a:blipFill>
                <a:blip r:embed="rId6"/>
                <a:stretch>
                  <a:fillRect l="-858" t="-1739" r="-69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E1D2CF-9B69-C0BA-C989-DA978CC2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34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9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build="p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C97C93D-351F-5E0B-7D4B-347A73CFBA61}"/>
              </a:ext>
            </a:extLst>
          </p:cNvPr>
          <p:cNvSpPr/>
          <p:nvPr/>
        </p:nvSpPr>
        <p:spPr>
          <a:xfrm>
            <a:off x="1620982" y="6082149"/>
            <a:ext cx="9116291" cy="451582"/>
          </a:xfrm>
          <a:prstGeom prst="roundRect">
            <a:avLst/>
          </a:prstGeom>
          <a:solidFill>
            <a:srgbClr val="F581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Invariant et bénéfice collatéral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369409" y="197053"/>
            <a:ext cx="1469029" cy="8228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DURANT</a:t>
            </a:r>
            <a:endParaRPr lang="fr-BE" b="1" dirty="0">
              <a:solidFill>
                <a:srgbClr val="0D3A5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2">
                <a:extLst>
                  <a:ext uri="{FF2B5EF4-FFF2-40B4-BE49-F238E27FC236}">
                    <a16:creationId xmlns:a16="http://schemas.microsoft.com/office/drawing/2014/main" id="{46C7745C-3E21-F095-A3B6-638964F33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5600" y="1454727"/>
                <a:ext cx="11360800" cy="50707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500" dirty="0">
                    <a:solidFill>
                      <a:schemeClr val="bg1"/>
                    </a:solidFill>
                  </a:rPr>
                  <a:t>La mise en évidence de l’invariant opératoire (comparaison des masses volumiques) concoure à atteindre l’objectif et à répondre à la problématique. </a:t>
                </a:r>
              </a:p>
              <a:p>
                <a:endParaRPr lang="fr-FR" sz="1200" dirty="0">
                  <a:solidFill>
                    <a:schemeClr val="bg1"/>
                  </a:solidFill>
                </a:endParaRPr>
              </a:p>
              <a:p>
                <a:r>
                  <a:rPr lang="fr-FR" sz="2500" dirty="0">
                    <a:solidFill>
                      <a:schemeClr val="bg1"/>
                    </a:solidFill>
                  </a:rPr>
                  <a:t>La relation associée au principe d’Archimède (P</a:t>
                </a:r>
                <a:r>
                  <a:rPr lang="fr-FR" sz="2500" baseline="-25000" dirty="0">
                    <a:solidFill>
                      <a:schemeClr val="bg1"/>
                    </a:solidFill>
                  </a:rPr>
                  <a:t>A</a:t>
                </a:r>
                <a:r>
                  <a:rPr lang="fr-FR" sz="2500" dirty="0">
                    <a:solidFill>
                      <a:schemeClr val="bg1"/>
                    </a:solidFill>
                  </a:rPr>
                  <a:t> = </a:t>
                </a:r>
                <a:r>
                  <a:rPr lang="fr-FR" sz="2500" dirty="0" err="1">
                    <a:solidFill>
                      <a:schemeClr val="bg1"/>
                    </a:solidFill>
                    <a:latin typeface="Symbol" pitchFamily="2" charset="2"/>
                  </a:rPr>
                  <a:t>r</a:t>
                </a:r>
                <a:r>
                  <a:rPr lang="fr-FR" sz="2500" baseline="-25000" dirty="0" err="1">
                    <a:solidFill>
                      <a:schemeClr val="bg1"/>
                    </a:solidFill>
                  </a:rPr>
                  <a:t>l</a:t>
                </a:r>
                <a:r>
                  <a:rPr lang="fr-FR" sz="2500" dirty="0" err="1">
                    <a:solidFill>
                      <a:schemeClr val="bg1"/>
                    </a:solidFill>
                  </a:rPr>
                  <a:t>.g.V</a:t>
                </a:r>
                <a:r>
                  <a:rPr lang="fr-FR" sz="2500" baseline="-25000" dirty="0" err="1">
                    <a:solidFill>
                      <a:schemeClr val="bg1"/>
                    </a:solidFill>
                  </a:rPr>
                  <a:t>i</a:t>
                </a:r>
                <a:r>
                  <a:rPr lang="fr-FR" sz="2500" dirty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fr-FR" sz="2500" dirty="0">
                    <a:solidFill>
                      <a:schemeClr val="bg1"/>
                    </a:solidFill>
                  </a:rPr>
                  <a:t>apparaît comme un « bénéfice collatéral ». </a:t>
                </a:r>
              </a:p>
              <a:p>
                <a:endParaRPr lang="fr-FR" sz="1200" dirty="0">
                  <a:solidFill>
                    <a:schemeClr val="bg1"/>
                  </a:solidFill>
                </a:endParaRPr>
              </a:p>
              <a:p>
                <a:r>
                  <a:rPr lang="fr-FR" sz="2500" dirty="0">
                    <a:solidFill>
                      <a:schemeClr val="bg1"/>
                    </a:solidFill>
                  </a:rPr>
                  <a:t>Un objet flotte (ou flottera) à la surface d’un liquide si :</a:t>
                </a:r>
              </a:p>
              <a:p>
                <a:pPr marL="152396"/>
                <a:r>
                  <a:rPr lang="fr-BE" sz="2500" dirty="0" err="1">
                    <a:solidFill>
                      <a:schemeClr val="bg1"/>
                    </a:solidFill>
                    <a:latin typeface="Symbol" pitchFamily="2" charset="2"/>
                    <a:cs typeface="Calibri"/>
                    <a:sym typeface="Calibri"/>
                  </a:rPr>
                  <a:t>r</a:t>
                </a:r>
                <a:r>
                  <a:rPr lang="fr-BE" sz="2500" baseline="-25000" dirty="0" err="1">
                    <a:solidFill>
                      <a:schemeClr val="bg1"/>
                    </a:solidFill>
                    <a:cs typeface="Calibri"/>
                    <a:sym typeface="Calibri"/>
                  </a:rPr>
                  <a:t>s</a:t>
                </a:r>
                <a:r>
                  <a:rPr lang="fr-BE" sz="2500" baseline="-25000" dirty="0">
                    <a:solidFill>
                      <a:schemeClr val="bg1"/>
                    </a:solidFill>
                    <a:cs typeface="Calibri"/>
                    <a:sym typeface="Calibri"/>
                  </a:rPr>
                  <a:t> </a:t>
                </a:r>
                <a:r>
                  <a:rPr lang="fr-BE" sz="2500" dirty="0">
                    <a:solidFill>
                      <a:schemeClr val="bg1"/>
                    </a:solidFill>
                    <a:cs typeface="Calibri"/>
                    <a:sym typeface="Calibri"/>
                  </a:rPr>
                  <a:t>&lt; </a:t>
                </a:r>
                <a:r>
                  <a:rPr lang="fr-BE" sz="2500" dirty="0" err="1">
                    <a:solidFill>
                      <a:schemeClr val="bg1"/>
                    </a:solidFill>
                    <a:latin typeface="Symbol" pitchFamily="2" charset="2"/>
                    <a:cs typeface="Calibri"/>
                    <a:sym typeface="Calibri"/>
                  </a:rPr>
                  <a:t>r</a:t>
                </a:r>
                <a:r>
                  <a:rPr lang="fr-BE" sz="2500" baseline="-25000" dirty="0" err="1">
                    <a:solidFill>
                      <a:schemeClr val="bg1"/>
                    </a:solidFill>
                    <a:cs typeface="Calibri"/>
                    <a:sym typeface="Calibri"/>
                  </a:rPr>
                  <a:t>l</a:t>
                </a:r>
                <a:r>
                  <a:rPr lang="fr-BE" sz="2500" baseline="-25000" dirty="0">
                    <a:solidFill>
                      <a:schemeClr val="bg1"/>
                    </a:solidFill>
                    <a:cs typeface="Calibri"/>
                    <a:sym typeface="Calibri"/>
                  </a:rPr>
                  <a:t>    </a:t>
                </a:r>
                <a:r>
                  <a:rPr lang="fr-BE" sz="2500" dirty="0">
                    <a:solidFill>
                      <a:schemeClr val="bg1"/>
                    </a:solidFill>
                    <a:cs typeface="Calibri"/>
                    <a:sym typeface="Calibri"/>
                  </a:rPr>
                  <a:t>ou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BE" sz="25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5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2500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5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fr-FR" sz="2500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s</m:t>
                        </m:r>
                      </m:den>
                    </m:f>
                  </m:oMath>
                </a14:m>
                <a:r>
                  <a:rPr lang="fr-FR" sz="2500" dirty="0">
                    <a:solidFill>
                      <a:schemeClr val="bg1"/>
                    </a:solidFill>
                  </a:rPr>
                  <a:t> &lt; </a:t>
                </a:r>
                <a:r>
                  <a:rPr lang="fr-BE" sz="2500" dirty="0" err="1">
                    <a:solidFill>
                      <a:schemeClr val="bg1"/>
                    </a:solidFill>
                    <a:latin typeface="Symbol" pitchFamily="2" charset="2"/>
                    <a:cs typeface="Calibri"/>
                    <a:sym typeface="Calibri"/>
                  </a:rPr>
                  <a:t>r</a:t>
                </a:r>
                <a:r>
                  <a:rPr lang="fr-BE" sz="2500" baseline="-25000" dirty="0" err="1">
                    <a:solidFill>
                      <a:schemeClr val="bg1"/>
                    </a:solidFill>
                    <a:cs typeface="Calibri"/>
                    <a:sym typeface="Calibri"/>
                  </a:rPr>
                  <a:t>l</a:t>
                </a:r>
                <a:endParaRPr lang="fr-BE" sz="2500" dirty="0">
                  <a:solidFill>
                    <a:schemeClr val="bg1"/>
                  </a:solidFill>
                  <a:cs typeface="Calibri"/>
                  <a:sym typeface="Calibri"/>
                </a:endParaRPr>
              </a:p>
              <a:p>
                <a:pPr marL="152396" algn="just"/>
                <a:r>
                  <a:rPr lang="fr-BE" sz="2500" dirty="0">
                    <a:solidFill>
                      <a:schemeClr val="bg1"/>
                    </a:solidFill>
                    <a:cs typeface="Calibri"/>
                    <a:sym typeface="Calibri"/>
                  </a:rPr>
                  <a:t>En multipliant par g :                 </a:t>
                </a:r>
              </a:p>
              <a:p>
                <a:pPr marL="152396"/>
                <a:r>
                  <a:rPr lang="fr-BE" sz="2500" dirty="0" err="1">
                    <a:solidFill>
                      <a:schemeClr val="bg1"/>
                    </a:solidFill>
                    <a:cs typeface="Calibri"/>
                    <a:sym typeface="Calibri"/>
                  </a:rPr>
                  <a:t>g.Ms</a:t>
                </a:r>
                <a:r>
                  <a:rPr lang="fr-BE" sz="2500" dirty="0">
                    <a:solidFill>
                      <a:schemeClr val="bg1"/>
                    </a:solidFill>
                    <a:cs typeface="Calibri"/>
                    <a:sym typeface="Calibri"/>
                  </a:rPr>
                  <a:t> &lt; ou = Vs.</a:t>
                </a:r>
                <a:r>
                  <a:rPr lang="fr-BE" sz="2500" dirty="0">
                    <a:solidFill>
                      <a:schemeClr val="bg1"/>
                    </a:solidFill>
                    <a:latin typeface="Symbol" pitchFamily="2" charset="2"/>
                    <a:cs typeface="Calibri"/>
                    <a:sym typeface="Calibri"/>
                  </a:rPr>
                  <a:t> </a:t>
                </a:r>
                <a:r>
                  <a:rPr lang="fr-BE" sz="2500" dirty="0" err="1">
                    <a:solidFill>
                      <a:schemeClr val="bg1"/>
                    </a:solidFill>
                    <a:latin typeface="Symbol" pitchFamily="2" charset="2"/>
                    <a:cs typeface="Calibri"/>
                    <a:sym typeface="Calibri"/>
                  </a:rPr>
                  <a:t>r</a:t>
                </a:r>
                <a:r>
                  <a:rPr lang="fr-BE" sz="2500" baseline="-25000" dirty="0" err="1">
                    <a:solidFill>
                      <a:schemeClr val="bg1"/>
                    </a:solidFill>
                    <a:cs typeface="Calibri"/>
                    <a:sym typeface="Calibri"/>
                  </a:rPr>
                  <a:t>l</a:t>
                </a:r>
                <a:r>
                  <a:rPr lang="fr-BE" sz="2500" dirty="0" err="1">
                    <a:solidFill>
                      <a:schemeClr val="bg1"/>
                    </a:solidFill>
                    <a:cs typeface="Calibri"/>
                    <a:sym typeface="Calibri"/>
                  </a:rPr>
                  <a:t>.g</a:t>
                </a:r>
                <a:endParaRPr lang="fr-BE" sz="2500" dirty="0">
                  <a:solidFill>
                    <a:schemeClr val="bg1"/>
                  </a:solidFill>
                  <a:cs typeface="Calibri"/>
                  <a:sym typeface="Calibri"/>
                </a:endParaRPr>
              </a:p>
              <a:p>
                <a:pPr marL="152396"/>
                <a:endParaRPr lang="fr-BE" sz="1200" dirty="0">
                  <a:solidFill>
                    <a:schemeClr val="bg1"/>
                  </a:solidFill>
                  <a:cs typeface="Calibri"/>
                  <a:sym typeface="Calibri"/>
                </a:endParaRPr>
              </a:p>
              <a:p>
                <a:pPr marL="152396"/>
                <a:r>
                  <a:rPr lang="fr-BE" sz="2500" dirty="0">
                    <a:solidFill>
                      <a:srgbClr val="124F6E"/>
                    </a:solidFill>
                    <a:cs typeface="Calibri"/>
                    <a:sym typeface="Calibri"/>
                  </a:rPr>
                  <a:t>Poids d’un objet </a:t>
                </a:r>
                <a14:m>
                  <m:oMath xmlns:m="http://schemas.openxmlformats.org/officeDocument/2006/math">
                    <m:r>
                      <a:rPr lang="fr-FR" sz="2500" b="0" i="1" smtClean="0">
                        <a:solidFill>
                          <a:srgbClr val="124F6E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≤</m:t>
                    </m:r>
                  </m:oMath>
                </a14:m>
                <a:r>
                  <a:rPr lang="fr-BE" sz="2500" dirty="0">
                    <a:solidFill>
                      <a:srgbClr val="124F6E"/>
                    </a:solidFill>
                    <a:cs typeface="Calibri"/>
                    <a:sym typeface="Calibri"/>
                  </a:rPr>
                  <a:t> poids du volume d’eau déplacé </a:t>
                </a:r>
                <a14:m>
                  <m:oMath xmlns:m="http://schemas.openxmlformats.org/officeDocument/2006/math">
                    <m:r>
                      <a:rPr lang="fr-FR" sz="2500" b="0" i="1" smtClean="0">
                        <a:solidFill>
                          <a:srgbClr val="124F6E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⇒</m:t>
                    </m:r>
                  </m:oMath>
                </a14:m>
                <a:r>
                  <a:rPr lang="fr-BE" sz="2500" dirty="0">
                    <a:solidFill>
                      <a:srgbClr val="124F6E"/>
                    </a:solidFill>
                    <a:cs typeface="Calibri"/>
                    <a:sym typeface="Calibri"/>
                  </a:rPr>
                  <a:t> « flottaison »</a:t>
                </a:r>
                <a:endParaRPr lang="fr-FR" sz="2500" dirty="0">
                  <a:solidFill>
                    <a:srgbClr val="124F6E"/>
                  </a:solidFill>
                </a:endParaRPr>
              </a:p>
            </p:txBody>
          </p:sp>
        </mc:Choice>
        <mc:Fallback xmlns="">
          <p:sp>
            <p:nvSpPr>
              <p:cNvPr id="5" name="Espace réservé du texte 2">
                <a:extLst>
                  <a:ext uri="{FF2B5EF4-FFF2-40B4-BE49-F238E27FC236}">
                    <a16:creationId xmlns:a16="http://schemas.microsoft.com/office/drawing/2014/main" id="{46C7745C-3E21-F095-A3B6-638964F33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00" y="1454727"/>
                <a:ext cx="11360800" cy="5070763"/>
              </a:xfrm>
              <a:prstGeom prst="rect">
                <a:avLst/>
              </a:prstGeom>
              <a:blipFill>
                <a:blip r:embed="rId6"/>
                <a:stretch>
                  <a:fillRect t="-1750" b="-3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A695600-76DC-0ACF-2D7A-B0EB2C3A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35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3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En conclusion de la séquence d’enseignement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369409" y="197053"/>
            <a:ext cx="1469029" cy="8228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D3A51"/>
                </a:solidFill>
              </a:rPr>
              <a:t>DURANT</a:t>
            </a:r>
            <a:endParaRPr lang="fr-BE" b="1" dirty="0">
              <a:solidFill>
                <a:srgbClr val="0D3A51"/>
              </a:solidFill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8D1FE2B1-0D40-154C-65B9-AAD95B1500B4}"/>
              </a:ext>
            </a:extLst>
          </p:cNvPr>
          <p:cNvSpPr txBox="1">
            <a:spLocks/>
          </p:cNvSpPr>
          <p:nvPr/>
        </p:nvSpPr>
        <p:spPr>
          <a:xfrm>
            <a:off x="415600" y="1482436"/>
            <a:ext cx="11360800" cy="5178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500" dirty="0">
                <a:solidFill>
                  <a:schemeClr val="bg1"/>
                </a:solidFill>
                <a:latin typeface="Rajdhani"/>
              </a:rPr>
              <a:t>La problématisation et la prise en compte du caractère épistémique du sujet apprenant se révèle comme une « </a:t>
            </a:r>
            <a:r>
              <a:rPr lang="fr-FR" sz="2500" b="1" dirty="0">
                <a:solidFill>
                  <a:srgbClr val="F58120"/>
                </a:solidFill>
                <a:latin typeface="Rajdhani"/>
              </a:rPr>
              <a:t>machine à faire réfléchir </a:t>
            </a:r>
            <a:r>
              <a:rPr lang="fr-FR" sz="2500" dirty="0">
                <a:solidFill>
                  <a:schemeClr val="bg1"/>
                </a:solidFill>
                <a:latin typeface="Rajdhani"/>
              </a:rPr>
              <a:t>» et permet :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La </a:t>
            </a:r>
            <a:r>
              <a:rPr lang="fr-FR" sz="2500" dirty="0" err="1">
                <a:solidFill>
                  <a:schemeClr val="bg1"/>
                </a:solidFill>
                <a:latin typeface="Rajdhani"/>
              </a:rPr>
              <a:t>coconstruction</a:t>
            </a:r>
            <a:r>
              <a:rPr lang="fr-FR" sz="2500" dirty="0">
                <a:solidFill>
                  <a:schemeClr val="bg1"/>
                </a:solidFill>
                <a:latin typeface="Rajdhani"/>
              </a:rPr>
              <a:t> du savoir = connaissances et compétences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De « faire sortir » les sciences de la classe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De motiver les élèves à solutionner des problématiques  (les défis à relever)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D’amener la conceptualisation d’une « manière naturelle »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D’introduire facilement une dimension interdisciplinaire dans le savoir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D’amener les élèves à revisiter leurs conceptions premières</a:t>
            </a:r>
          </a:p>
          <a:p>
            <a:pPr marL="800100" lvl="1" indent="-342900" algn="l">
              <a:spcBef>
                <a:spcPts val="1200"/>
              </a:spcBef>
              <a:spcAft>
                <a:spcPts val="1200"/>
              </a:spcAft>
              <a:buClr>
                <a:srgbClr val="F58120"/>
              </a:buClr>
              <a:buFont typeface="Wingdings" panose="05000000000000000000" pitchFamily="2" charset="2"/>
              <a:buChar char="ü"/>
            </a:pPr>
            <a:r>
              <a:rPr lang="fr-FR" sz="2500" dirty="0">
                <a:solidFill>
                  <a:schemeClr val="bg1"/>
                </a:solidFill>
                <a:latin typeface="Rajdhani"/>
              </a:rPr>
              <a:t>D’installer le débat d’idées et développer l’esprit critique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8C3745-5719-DB50-93F5-0E740EB0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36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2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6" y="435109"/>
            <a:ext cx="859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Quid de la compréhension de la leçon ?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sp>
        <p:nvSpPr>
          <p:cNvPr id="12" name="Vague 11">
            <a:extLst>
              <a:ext uri="{FF2B5EF4-FFF2-40B4-BE49-F238E27FC236}">
                <a16:creationId xmlns:a16="http://schemas.microsoft.com/office/drawing/2014/main" id="{DD504468-52BC-5D01-DBE6-13F04AC19928}"/>
              </a:ext>
            </a:extLst>
          </p:cNvPr>
          <p:cNvSpPr/>
          <p:nvPr/>
        </p:nvSpPr>
        <p:spPr>
          <a:xfrm>
            <a:off x="10369409" y="197053"/>
            <a:ext cx="1469029" cy="822831"/>
          </a:xfrm>
          <a:prstGeom prst="wave">
            <a:avLst/>
          </a:prstGeom>
          <a:solidFill>
            <a:srgbClr val="48A0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EN AVAL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328ABF49-62B4-AAAC-6894-511C178F1580}"/>
              </a:ext>
            </a:extLst>
          </p:cNvPr>
          <p:cNvSpPr txBox="1">
            <a:spLocks/>
          </p:cNvSpPr>
          <p:nvPr/>
        </p:nvSpPr>
        <p:spPr>
          <a:xfrm>
            <a:off x="415599" y="1633633"/>
            <a:ext cx="11651709" cy="4789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fr-FR" sz="2900" dirty="0">
                <a:solidFill>
                  <a:schemeClr val="bg1"/>
                </a:solidFill>
                <a:latin typeface="Rajdhani" panose="02000000000000000000"/>
              </a:rPr>
              <a:t>Les élèves ont-ils perçus les objectifs de la leçon ? </a:t>
            </a:r>
          </a:p>
          <a:p>
            <a:pPr marL="800100" lvl="1" indent="-342900" algn="l">
              <a:spcBef>
                <a:spcPts val="180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Au niveau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disciplinaire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: ici la masse volumique</a:t>
            </a:r>
          </a:p>
          <a:p>
            <a:pPr marL="800100" lvl="1" indent="-342900" algn="l">
              <a:spcBef>
                <a:spcPts val="180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Via des QCM, un autre « </a:t>
            </a:r>
            <a:r>
              <a:rPr lang="fr-FR" sz="2500" dirty="0" err="1">
                <a:solidFill>
                  <a:schemeClr val="bg1"/>
                </a:solidFill>
                <a:latin typeface="Rajdhani" panose="02000000000000000000"/>
              </a:rPr>
              <a:t>branching</a:t>
            </a:r>
            <a:r>
              <a:rPr lang="fr-FR" sz="2500">
                <a:solidFill>
                  <a:schemeClr val="bg1"/>
                </a:solidFill>
                <a:latin typeface="Rajdhani" panose="02000000000000000000"/>
              </a:rPr>
              <a:t> scenario », 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des applets…</a:t>
            </a:r>
          </a:p>
          <a:p>
            <a:pPr marL="800100" lvl="1" indent="-342900" algn="l">
              <a:spcBef>
                <a:spcPts val="180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Au niveau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/>
              </a:rPr>
              <a:t>cognitif</a:t>
            </a:r>
            <a:r>
              <a:rPr lang="fr-FR" sz="2500" dirty="0">
                <a:solidFill>
                  <a:schemeClr val="bg1"/>
                </a:solidFill>
                <a:latin typeface="Rajdhani" panose="02000000000000000000"/>
              </a:rPr>
              <a:t> : la persistance des conceptions premières, les capacités à modéliser, l’établissement de graphiques, le protocole expérimental, etc.</a:t>
            </a:r>
          </a:p>
          <a:p>
            <a:pPr algn="l"/>
            <a:endParaRPr lang="fr-FR" sz="2900" dirty="0">
              <a:solidFill>
                <a:schemeClr val="bg1"/>
              </a:solidFill>
              <a:latin typeface="Rajdhani" panose="02000000000000000000"/>
            </a:endParaRPr>
          </a:p>
          <a:p>
            <a:pPr algn="l"/>
            <a:r>
              <a:rPr lang="fr-FR" sz="2900" dirty="0">
                <a:solidFill>
                  <a:schemeClr val="bg1"/>
                </a:solidFill>
                <a:latin typeface="Rajdhani" panose="02000000000000000000"/>
              </a:rPr>
              <a:t>Mettre à disposition des élèves un court résumé des points incontournables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31BFF1-E839-EF20-AE31-4EA11C70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37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93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07BEB5-3615-A331-B5F3-5BFE9A7B776E}"/>
              </a:ext>
            </a:extLst>
          </p:cNvPr>
          <p:cNvGrpSpPr/>
          <p:nvPr/>
        </p:nvGrpSpPr>
        <p:grpSpPr>
          <a:xfrm>
            <a:off x="754806" y="1763546"/>
            <a:ext cx="7662051" cy="2337329"/>
            <a:chOff x="440481" y="2615165"/>
            <a:chExt cx="7662051" cy="233732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C52538C-8115-7E8C-FE3B-D76EDED48E71}"/>
                </a:ext>
              </a:extLst>
            </p:cNvPr>
            <p:cNvSpPr txBox="1"/>
            <p:nvPr/>
          </p:nvSpPr>
          <p:spPr>
            <a:xfrm>
              <a:off x="2397057" y="2890391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</a:rPr>
                <a:t>Merci pour votre attention</a:t>
              </a:r>
              <a:b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</a:rPr>
              </a:br>
              <a: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</a:rPr>
                <a:t>Des questions ?</a:t>
              </a:r>
            </a:p>
            <a:p>
              <a:endParaRPr lang="fr-FR" sz="3200" dirty="0">
                <a:solidFill>
                  <a:schemeClr val="bg1"/>
                </a:solidFill>
                <a:latin typeface="Orbitron" panose="02000000000000000000" pitchFamily="2" charset="0"/>
              </a:endParaRPr>
            </a:p>
            <a:p>
              <a: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</a:rPr>
                <a:t>C’est à vous !</a:t>
              </a:r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7738D837-E703-279F-C797-B196BA3A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40481" y="2615165"/>
              <a:ext cx="1630497" cy="1627671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ABAFF0D-6951-BD60-21E7-18DE5D9841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8599" y="2613751"/>
            <a:ext cx="5933402" cy="4244249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5B1E9E8-40C1-6C15-8020-AE55E7258F7B}"/>
              </a:ext>
            </a:extLst>
          </p:cNvPr>
          <p:cNvSpPr txBox="1">
            <a:spLocks/>
          </p:cNvSpPr>
          <p:nvPr/>
        </p:nvSpPr>
        <p:spPr>
          <a:xfrm>
            <a:off x="161925" y="5588000"/>
            <a:ext cx="6096674" cy="10968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Ressources : </a:t>
            </a:r>
          </a:p>
          <a:p>
            <a:r>
              <a:rPr lang="fr-FR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https://www.youtube.com/watch?v=dXi2CHfza2M</a:t>
            </a:r>
            <a:endParaRPr lang="fr-FR" sz="12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https://moodle.com/news/improve-learner-engagement-lms-branching-scenarios/</a:t>
            </a:r>
            <a:endParaRPr lang="fr-FR" sz="12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H5P, le contenu pédagogique interactif à la portée de tous, Christophe </a:t>
            </a:r>
            <a:r>
              <a:rPr lang="fr-BE" sz="12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Coussement</a:t>
            </a:r>
            <a:r>
              <a:rPr lang="fr-BE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D-BOOKER</a:t>
            </a:r>
          </a:p>
          <a:p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EC4EDE6-B362-9968-1AA0-15D9BC15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38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55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78AE636-D164-993A-5A32-E5A4B71117ED}"/>
              </a:ext>
            </a:extLst>
          </p:cNvPr>
          <p:cNvSpPr txBox="1"/>
          <p:nvPr/>
        </p:nvSpPr>
        <p:spPr>
          <a:xfrm>
            <a:off x="1311206" y="435109"/>
            <a:ext cx="10184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Au menu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A2C17C34-412E-DA96-6C39-82CACF236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76D24160-2049-2AC0-CF0F-4F9E7C67A1C2}"/>
              </a:ext>
            </a:extLst>
          </p:cNvPr>
          <p:cNvGrpSpPr/>
          <p:nvPr/>
        </p:nvGrpSpPr>
        <p:grpSpPr>
          <a:xfrm>
            <a:off x="2360396" y="1578507"/>
            <a:ext cx="2715304" cy="1970233"/>
            <a:chOff x="2360396" y="1578507"/>
            <a:chExt cx="2715304" cy="1970233"/>
          </a:xfrm>
        </p:grpSpPr>
        <p:sp>
          <p:nvSpPr>
            <p:cNvPr id="4" name="Google Shape;536;p31">
              <a:extLst>
                <a:ext uri="{FF2B5EF4-FFF2-40B4-BE49-F238E27FC236}">
                  <a16:creationId xmlns:a16="http://schemas.microsoft.com/office/drawing/2014/main" id="{DDD3FF79-3FF0-9835-5F07-84BB443C8568}"/>
                </a:ext>
              </a:extLst>
            </p:cNvPr>
            <p:cNvSpPr txBox="1">
              <a:spLocks/>
            </p:cNvSpPr>
            <p:nvPr/>
          </p:nvSpPr>
          <p:spPr>
            <a:xfrm>
              <a:off x="2360396" y="1578507"/>
              <a:ext cx="2040600" cy="6999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" sz="4400" dirty="0">
                  <a:solidFill>
                    <a:srgbClr val="DBDDDC"/>
                  </a:solidFill>
                  <a:latin typeface="Orbitron" panose="02000000000000000000" pitchFamily="2" charset="0"/>
                </a:rPr>
                <a:t>01</a:t>
              </a:r>
            </a:p>
          </p:txBody>
        </p:sp>
        <p:sp>
          <p:nvSpPr>
            <p:cNvPr id="9" name="Google Shape;541;p31">
              <a:extLst>
                <a:ext uri="{FF2B5EF4-FFF2-40B4-BE49-F238E27FC236}">
                  <a16:creationId xmlns:a16="http://schemas.microsoft.com/office/drawing/2014/main" id="{31DCBA8B-8F8A-8798-45D3-F1A15E4516F1}"/>
                </a:ext>
              </a:extLst>
            </p:cNvPr>
            <p:cNvSpPr txBox="1">
              <a:spLocks/>
            </p:cNvSpPr>
            <p:nvPr/>
          </p:nvSpPr>
          <p:spPr>
            <a:xfrm>
              <a:off x="2360396" y="2276797"/>
              <a:ext cx="2715304" cy="127194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24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H5P &amp; </a:t>
              </a:r>
            </a:p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2400" dirty="0" err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Branching</a:t>
              </a:r>
              <a:r>
                <a:rPr lang="fr-FR" sz="24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 Scenario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0B8433BC-F509-120B-37B5-74EEA52DB4D7}"/>
              </a:ext>
            </a:extLst>
          </p:cNvPr>
          <p:cNvGrpSpPr/>
          <p:nvPr/>
        </p:nvGrpSpPr>
        <p:grpSpPr>
          <a:xfrm>
            <a:off x="5913594" y="1578507"/>
            <a:ext cx="2878497" cy="1850491"/>
            <a:chOff x="5913594" y="1578507"/>
            <a:chExt cx="2878497" cy="1850491"/>
          </a:xfrm>
        </p:grpSpPr>
        <p:sp>
          <p:nvSpPr>
            <p:cNvPr id="5" name="Google Shape;537;p31">
              <a:extLst>
                <a:ext uri="{FF2B5EF4-FFF2-40B4-BE49-F238E27FC236}">
                  <a16:creationId xmlns:a16="http://schemas.microsoft.com/office/drawing/2014/main" id="{865F681D-2FCE-E95C-03D8-4E81C7820C0E}"/>
                </a:ext>
              </a:extLst>
            </p:cNvPr>
            <p:cNvSpPr txBox="1">
              <a:spLocks/>
            </p:cNvSpPr>
            <p:nvPr/>
          </p:nvSpPr>
          <p:spPr>
            <a:xfrm>
              <a:off x="5913596" y="1578507"/>
              <a:ext cx="2040600" cy="6999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" dirty="0">
                  <a:solidFill>
                    <a:srgbClr val="DBDDDC"/>
                  </a:solidFill>
                  <a:latin typeface="Orbitron" panose="02000000000000000000" pitchFamily="2" charset="0"/>
                </a:rPr>
                <a:t>02</a:t>
              </a:r>
            </a:p>
          </p:txBody>
        </p:sp>
        <p:sp>
          <p:nvSpPr>
            <p:cNvPr id="10" name="Google Shape;543;p31">
              <a:extLst>
                <a:ext uri="{FF2B5EF4-FFF2-40B4-BE49-F238E27FC236}">
                  <a16:creationId xmlns:a16="http://schemas.microsoft.com/office/drawing/2014/main" id="{360F62F3-4F12-52D9-50CF-C65EA25839B1}"/>
                </a:ext>
              </a:extLst>
            </p:cNvPr>
            <p:cNvSpPr txBox="1">
              <a:spLocks/>
            </p:cNvSpPr>
            <p:nvPr/>
          </p:nvSpPr>
          <p:spPr>
            <a:xfrm>
              <a:off x="5913594" y="2276798"/>
              <a:ext cx="2878497" cy="11522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24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Qu’est-ce que la problématisation ?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3E496AC-1DC1-DE22-9698-954683F8FFDC}"/>
              </a:ext>
            </a:extLst>
          </p:cNvPr>
          <p:cNvGrpSpPr/>
          <p:nvPr/>
        </p:nvGrpSpPr>
        <p:grpSpPr>
          <a:xfrm>
            <a:off x="3872996" y="3881300"/>
            <a:ext cx="2717331" cy="1920940"/>
            <a:chOff x="3872996" y="3881300"/>
            <a:chExt cx="2717331" cy="1920940"/>
          </a:xfrm>
        </p:grpSpPr>
        <p:sp>
          <p:nvSpPr>
            <p:cNvPr id="7" name="Google Shape;538;p31">
              <a:extLst>
                <a:ext uri="{FF2B5EF4-FFF2-40B4-BE49-F238E27FC236}">
                  <a16:creationId xmlns:a16="http://schemas.microsoft.com/office/drawing/2014/main" id="{028F3B93-F6FE-8F50-7584-E0D9DF1FD492}"/>
                </a:ext>
              </a:extLst>
            </p:cNvPr>
            <p:cNvSpPr txBox="1">
              <a:spLocks/>
            </p:cNvSpPr>
            <p:nvPr/>
          </p:nvSpPr>
          <p:spPr>
            <a:xfrm>
              <a:off x="3872996" y="3881300"/>
              <a:ext cx="2040600" cy="6999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" dirty="0">
                  <a:solidFill>
                    <a:srgbClr val="DBDDDC"/>
                  </a:solidFill>
                  <a:latin typeface="Orbitron" panose="02000000000000000000" pitchFamily="2" charset="0"/>
                </a:rPr>
                <a:t>03</a:t>
              </a:r>
            </a:p>
          </p:txBody>
        </p:sp>
        <p:sp>
          <p:nvSpPr>
            <p:cNvPr id="11" name="Google Shape;545;p31">
              <a:extLst>
                <a:ext uri="{FF2B5EF4-FFF2-40B4-BE49-F238E27FC236}">
                  <a16:creationId xmlns:a16="http://schemas.microsoft.com/office/drawing/2014/main" id="{9CACC57C-DC30-9F87-E2B6-682A2186526A}"/>
                </a:ext>
              </a:extLst>
            </p:cNvPr>
            <p:cNvSpPr txBox="1">
              <a:spLocks/>
            </p:cNvSpPr>
            <p:nvPr/>
          </p:nvSpPr>
          <p:spPr>
            <a:xfrm>
              <a:off x="3875023" y="4581199"/>
              <a:ext cx="2715304" cy="1221041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24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Problématisation &amp; </a:t>
              </a:r>
              <a:r>
                <a:rPr lang="fr-FR" sz="2400" dirty="0" err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Branching</a:t>
              </a:r>
              <a:r>
                <a:rPr lang="fr-FR" sz="24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 Scenario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F5D24B6C-C770-A73F-3355-A52893AA71F6}"/>
              </a:ext>
            </a:extLst>
          </p:cNvPr>
          <p:cNvGrpSpPr/>
          <p:nvPr/>
        </p:nvGrpSpPr>
        <p:grpSpPr>
          <a:xfrm>
            <a:off x="7426196" y="3881300"/>
            <a:ext cx="2042627" cy="1920940"/>
            <a:chOff x="7426196" y="3881300"/>
            <a:chExt cx="2042627" cy="1920940"/>
          </a:xfrm>
        </p:grpSpPr>
        <p:sp>
          <p:nvSpPr>
            <p:cNvPr id="8" name="Google Shape;539;p31">
              <a:extLst>
                <a:ext uri="{FF2B5EF4-FFF2-40B4-BE49-F238E27FC236}">
                  <a16:creationId xmlns:a16="http://schemas.microsoft.com/office/drawing/2014/main" id="{68B308FB-7E34-6003-9803-B53A185B59CB}"/>
                </a:ext>
              </a:extLst>
            </p:cNvPr>
            <p:cNvSpPr txBox="1">
              <a:spLocks/>
            </p:cNvSpPr>
            <p:nvPr/>
          </p:nvSpPr>
          <p:spPr>
            <a:xfrm>
              <a:off x="7426196" y="3881300"/>
              <a:ext cx="2040600" cy="6999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" dirty="0">
                  <a:solidFill>
                    <a:srgbClr val="DBDDDC"/>
                  </a:solidFill>
                  <a:latin typeface="Orbitron" panose="02000000000000000000" pitchFamily="2" charset="0"/>
                </a:rPr>
                <a:t>04</a:t>
              </a:r>
            </a:p>
          </p:txBody>
        </p:sp>
        <p:sp>
          <p:nvSpPr>
            <p:cNvPr id="13" name="Google Shape;547;p31">
              <a:extLst>
                <a:ext uri="{FF2B5EF4-FFF2-40B4-BE49-F238E27FC236}">
                  <a16:creationId xmlns:a16="http://schemas.microsoft.com/office/drawing/2014/main" id="{DB8092CE-C192-0F63-FE58-88B76C465055}"/>
                </a:ext>
              </a:extLst>
            </p:cNvPr>
            <p:cNvSpPr txBox="1">
              <a:spLocks/>
            </p:cNvSpPr>
            <p:nvPr/>
          </p:nvSpPr>
          <p:spPr>
            <a:xfrm>
              <a:off x="7428223" y="4581200"/>
              <a:ext cx="2040600" cy="122104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24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Revenons à notre cuisson</a:t>
              </a:r>
            </a:p>
          </p:txBody>
        </p:sp>
      </p:grpSp>
      <p:grpSp>
        <p:nvGrpSpPr>
          <p:cNvPr id="6" name="Google Shape;12043;p73">
            <a:extLst>
              <a:ext uri="{FF2B5EF4-FFF2-40B4-BE49-F238E27FC236}">
                <a16:creationId xmlns:a16="http://schemas.microsoft.com/office/drawing/2014/main" id="{06F3CF23-2FF8-D0DA-0EE7-A6A4AE4CA27D}"/>
              </a:ext>
            </a:extLst>
          </p:cNvPr>
          <p:cNvGrpSpPr/>
          <p:nvPr/>
        </p:nvGrpSpPr>
        <p:grpSpPr>
          <a:xfrm>
            <a:off x="243794" y="4424280"/>
            <a:ext cx="527436" cy="584775"/>
            <a:chOff x="3086313" y="2877049"/>
            <a:chExt cx="320143" cy="392581"/>
          </a:xfrm>
          <a:solidFill>
            <a:srgbClr val="DBDDDC"/>
          </a:solidFill>
        </p:grpSpPr>
        <p:sp>
          <p:nvSpPr>
            <p:cNvPr id="12" name="Google Shape;12044;p73">
              <a:extLst>
                <a:ext uri="{FF2B5EF4-FFF2-40B4-BE49-F238E27FC236}">
                  <a16:creationId xmlns:a16="http://schemas.microsoft.com/office/drawing/2014/main" id="{C8268DCD-D811-5D6E-E7EA-5D52711EFA8B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45;p73">
              <a:extLst>
                <a:ext uri="{FF2B5EF4-FFF2-40B4-BE49-F238E27FC236}">
                  <a16:creationId xmlns:a16="http://schemas.microsoft.com/office/drawing/2014/main" id="{3FE8146C-5655-AA08-F046-6419B4472C0F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46;p73">
              <a:extLst>
                <a:ext uri="{FF2B5EF4-FFF2-40B4-BE49-F238E27FC236}">
                  <a16:creationId xmlns:a16="http://schemas.microsoft.com/office/drawing/2014/main" id="{B4EAF785-8426-1B06-C8F4-0CA9DB567786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47;p73">
              <a:extLst>
                <a:ext uri="{FF2B5EF4-FFF2-40B4-BE49-F238E27FC236}">
                  <a16:creationId xmlns:a16="http://schemas.microsoft.com/office/drawing/2014/main" id="{92119120-E302-93CE-F592-49DC0F5948CA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48;p73">
              <a:extLst>
                <a:ext uri="{FF2B5EF4-FFF2-40B4-BE49-F238E27FC236}">
                  <a16:creationId xmlns:a16="http://schemas.microsoft.com/office/drawing/2014/main" id="{0BBDABBE-45CB-4F21-1DB6-BB0350C869C4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049;p73">
              <a:extLst>
                <a:ext uri="{FF2B5EF4-FFF2-40B4-BE49-F238E27FC236}">
                  <a16:creationId xmlns:a16="http://schemas.microsoft.com/office/drawing/2014/main" id="{2760DEA2-BC9B-3EC5-1DEB-3D9E2182A984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050;p73">
              <a:extLst>
                <a:ext uri="{FF2B5EF4-FFF2-40B4-BE49-F238E27FC236}">
                  <a16:creationId xmlns:a16="http://schemas.microsoft.com/office/drawing/2014/main" id="{C3E8BB61-412B-44C1-05E4-3902CB3E195D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051;p73">
              <a:extLst>
                <a:ext uri="{FF2B5EF4-FFF2-40B4-BE49-F238E27FC236}">
                  <a16:creationId xmlns:a16="http://schemas.microsoft.com/office/drawing/2014/main" id="{886F8E3A-EDCF-EF32-E8D0-10818D5FAFB9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052;p73">
              <a:extLst>
                <a:ext uri="{FF2B5EF4-FFF2-40B4-BE49-F238E27FC236}">
                  <a16:creationId xmlns:a16="http://schemas.microsoft.com/office/drawing/2014/main" id="{26818767-6385-03F3-2B15-EDA68B20A2B0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53;p73">
              <a:extLst>
                <a:ext uri="{FF2B5EF4-FFF2-40B4-BE49-F238E27FC236}">
                  <a16:creationId xmlns:a16="http://schemas.microsoft.com/office/drawing/2014/main" id="{7D9120FD-5FCE-B9D9-73F4-2AE2942C6864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54;p73">
              <a:extLst>
                <a:ext uri="{FF2B5EF4-FFF2-40B4-BE49-F238E27FC236}">
                  <a16:creationId xmlns:a16="http://schemas.microsoft.com/office/drawing/2014/main" id="{E76094DA-7201-C698-702E-4CDC1F053435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55;p73">
              <a:extLst>
                <a:ext uri="{FF2B5EF4-FFF2-40B4-BE49-F238E27FC236}">
                  <a16:creationId xmlns:a16="http://schemas.microsoft.com/office/drawing/2014/main" id="{872229A5-C0BF-E70E-C3A9-4409C4806467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A40C1FF-7ECB-D739-0053-D237AC943A2C}"/>
              </a:ext>
            </a:extLst>
          </p:cNvPr>
          <p:cNvSpPr txBox="1"/>
          <p:nvPr/>
        </p:nvSpPr>
        <p:spPr>
          <a:xfrm>
            <a:off x="879916" y="4601232"/>
            <a:ext cx="11355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48A0D9"/>
                </a:solidFill>
              </a:rPr>
              <a:t>L’essentiel</a:t>
            </a:r>
            <a:endParaRPr lang="fr-BE" dirty="0">
              <a:solidFill>
                <a:srgbClr val="48A0D9"/>
              </a:solidFill>
            </a:endParaRPr>
          </a:p>
        </p:txBody>
      </p:sp>
      <p:grpSp>
        <p:nvGrpSpPr>
          <p:cNvPr id="26" name="Google Shape;12146;p73">
            <a:extLst>
              <a:ext uri="{FF2B5EF4-FFF2-40B4-BE49-F238E27FC236}">
                <a16:creationId xmlns:a16="http://schemas.microsoft.com/office/drawing/2014/main" id="{6873959F-C11E-48AA-79C2-27623EA9C5F1}"/>
              </a:ext>
            </a:extLst>
          </p:cNvPr>
          <p:cNvGrpSpPr/>
          <p:nvPr/>
        </p:nvGrpSpPr>
        <p:grpSpPr>
          <a:xfrm>
            <a:off x="223132" y="3594067"/>
            <a:ext cx="540000" cy="54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27" name="Google Shape;12147;p73">
              <a:extLst>
                <a:ext uri="{FF2B5EF4-FFF2-40B4-BE49-F238E27FC236}">
                  <a16:creationId xmlns:a16="http://schemas.microsoft.com/office/drawing/2014/main" id="{7F430889-A16E-9B76-01FC-C91A62FDABD8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48;p73">
              <a:extLst>
                <a:ext uri="{FF2B5EF4-FFF2-40B4-BE49-F238E27FC236}">
                  <a16:creationId xmlns:a16="http://schemas.microsoft.com/office/drawing/2014/main" id="{B47ADCA1-423D-C9F2-7339-93E3E20E3C75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49;p73">
              <a:extLst>
                <a:ext uri="{FF2B5EF4-FFF2-40B4-BE49-F238E27FC236}">
                  <a16:creationId xmlns:a16="http://schemas.microsoft.com/office/drawing/2014/main" id="{BB13654D-66A2-7D8A-6CB7-2A8351FB28E0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8785C9AB-EFE5-ECAC-26CF-6C4BA670D956}"/>
              </a:ext>
            </a:extLst>
          </p:cNvPr>
          <p:cNvSpPr txBox="1"/>
          <p:nvPr/>
        </p:nvSpPr>
        <p:spPr>
          <a:xfrm>
            <a:off x="865197" y="3728062"/>
            <a:ext cx="10503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48A0D9"/>
                </a:solidFill>
              </a:rPr>
              <a:t>Réflexion</a:t>
            </a:r>
            <a:endParaRPr lang="fr-BE" dirty="0">
              <a:solidFill>
                <a:srgbClr val="48A0D9"/>
              </a:solidFill>
            </a:endParaRPr>
          </a:p>
        </p:txBody>
      </p:sp>
      <p:grpSp>
        <p:nvGrpSpPr>
          <p:cNvPr id="31" name="Google Shape;12072;p73">
            <a:extLst>
              <a:ext uri="{FF2B5EF4-FFF2-40B4-BE49-F238E27FC236}">
                <a16:creationId xmlns:a16="http://schemas.microsoft.com/office/drawing/2014/main" id="{8D4C380F-2432-3301-94F6-D393F99EBAA3}"/>
              </a:ext>
            </a:extLst>
          </p:cNvPr>
          <p:cNvGrpSpPr/>
          <p:nvPr/>
        </p:nvGrpSpPr>
        <p:grpSpPr>
          <a:xfrm>
            <a:off x="267712" y="6008626"/>
            <a:ext cx="461434" cy="460406"/>
            <a:chOff x="1745217" y="1515471"/>
            <a:chExt cx="343269" cy="342505"/>
          </a:xfrm>
          <a:solidFill>
            <a:srgbClr val="DBDDDC"/>
          </a:solidFill>
        </p:grpSpPr>
        <p:sp>
          <p:nvSpPr>
            <p:cNvPr id="32" name="Google Shape;12073;p73">
              <a:extLst>
                <a:ext uri="{FF2B5EF4-FFF2-40B4-BE49-F238E27FC236}">
                  <a16:creationId xmlns:a16="http://schemas.microsoft.com/office/drawing/2014/main" id="{C27F4A24-3735-F083-1EE3-E1FE6E429DF6}"/>
                </a:ext>
              </a:extLst>
            </p:cNvPr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74;p73">
              <a:extLst>
                <a:ext uri="{FF2B5EF4-FFF2-40B4-BE49-F238E27FC236}">
                  <a16:creationId xmlns:a16="http://schemas.microsoft.com/office/drawing/2014/main" id="{B617BEEA-CA1D-A5AA-B00E-FE6488CB8E9E}"/>
                </a:ext>
              </a:extLst>
            </p:cNvPr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075;p73">
              <a:extLst>
                <a:ext uri="{FF2B5EF4-FFF2-40B4-BE49-F238E27FC236}">
                  <a16:creationId xmlns:a16="http://schemas.microsoft.com/office/drawing/2014/main" id="{5BCA7CDC-987A-D8D3-BBBF-6D4CE84D28B4}"/>
                </a:ext>
              </a:extLst>
            </p:cNvPr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076;p73">
              <a:extLst>
                <a:ext uri="{FF2B5EF4-FFF2-40B4-BE49-F238E27FC236}">
                  <a16:creationId xmlns:a16="http://schemas.microsoft.com/office/drawing/2014/main" id="{4C43CC88-2B13-E8C8-5AE1-EE70D4C9F4FC}"/>
                </a:ext>
              </a:extLst>
            </p:cNvPr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B0C4E2C-F243-05AD-5003-4D2194FE7193}"/>
              </a:ext>
            </a:extLst>
          </p:cNvPr>
          <p:cNvSpPr txBox="1"/>
          <p:nvPr/>
        </p:nvSpPr>
        <p:spPr>
          <a:xfrm>
            <a:off x="822621" y="6099700"/>
            <a:ext cx="1165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48A0D9"/>
                </a:solidFill>
              </a:rPr>
              <a:t>Discussion</a:t>
            </a:r>
            <a:endParaRPr lang="fr-BE" dirty="0">
              <a:solidFill>
                <a:srgbClr val="48A0D9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147EC29-5F44-15A1-EA65-55577A0A6792}"/>
              </a:ext>
            </a:extLst>
          </p:cNvPr>
          <p:cNvSpPr txBox="1"/>
          <p:nvPr/>
        </p:nvSpPr>
        <p:spPr>
          <a:xfrm>
            <a:off x="852821" y="5350466"/>
            <a:ext cx="1389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48A0D9"/>
                </a:solidFill>
              </a:rPr>
              <a:t>Construction</a:t>
            </a:r>
            <a:endParaRPr lang="fr-BE" dirty="0">
              <a:solidFill>
                <a:srgbClr val="48A0D9"/>
              </a:solidFill>
            </a:endParaRPr>
          </a:p>
        </p:txBody>
      </p:sp>
      <p:grpSp>
        <p:nvGrpSpPr>
          <p:cNvPr id="38" name="Google Shape;12254;p74">
            <a:extLst>
              <a:ext uri="{FF2B5EF4-FFF2-40B4-BE49-F238E27FC236}">
                <a16:creationId xmlns:a16="http://schemas.microsoft.com/office/drawing/2014/main" id="{50FBB10D-B762-0563-BB3E-62BB19AAC4AF}"/>
              </a:ext>
            </a:extLst>
          </p:cNvPr>
          <p:cNvGrpSpPr/>
          <p:nvPr/>
        </p:nvGrpSpPr>
        <p:grpSpPr>
          <a:xfrm>
            <a:off x="250914" y="5297531"/>
            <a:ext cx="487893" cy="487938"/>
            <a:chOff x="1308631" y="1507830"/>
            <a:chExt cx="350166" cy="350198"/>
          </a:xfrm>
          <a:solidFill>
            <a:srgbClr val="DBDDDC"/>
          </a:solidFill>
        </p:grpSpPr>
        <p:sp>
          <p:nvSpPr>
            <p:cNvPr id="39" name="Google Shape;12255;p74">
              <a:extLst>
                <a:ext uri="{FF2B5EF4-FFF2-40B4-BE49-F238E27FC236}">
                  <a16:creationId xmlns:a16="http://schemas.microsoft.com/office/drawing/2014/main" id="{CD0F92EE-80C9-DF59-46F6-E7A2EF4CF4C9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56;p74">
              <a:extLst>
                <a:ext uri="{FF2B5EF4-FFF2-40B4-BE49-F238E27FC236}">
                  <a16:creationId xmlns:a16="http://schemas.microsoft.com/office/drawing/2014/main" id="{E2968AD8-DA1B-0D21-2352-B9C33E1112F0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57;p74">
              <a:extLst>
                <a:ext uri="{FF2B5EF4-FFF2-40B4-BE49-F238E27FC236}">
                  <a16:creationId xmlns:a16="http://schemas.microsoft.com/office/drawing/2014/main" id="{720629F4-96AE-6085-2F61-83613FC16CC3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58;p74">
              <a:extLst>
                <a:ext uri="{FF2B5EF4-FFF2-40B4-BE49-F238E27FC236}">
                  <a16:creationId xmlns:a16="http://schemas.microsoft.com/office/drawing/2014/main" id="{D3069AA9-E85C-F9E6-99DA-C9A594393E40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Espace réservé du numéro de diapositive 46">
            <a:extLst>
              <a:ext uri="{FF2B5EF4-FFF2-40B4-BE49-F238E27FC236}">
                <a16:creationId xmlns:a16="http://schemas.microsoft.com/office/drawing/2014/main" id="{88A9E17D-151B-11C3-2A39-567952244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4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07BEB5-3615-A331-B5F3-5BFE9A7B776E}"/>
              </a:ext>
            </a:extLst>
          </p:cNvPr>
          <p:cNvGrpSpPr/>
          <p:nvPr/>
        </p:nvGrpSpPr>
        <p:grpSpPr>
          <a:xfrm>
            <a:off x="640506" y="2615164"/>
            <a:ext cx="7662051" cy="1627671"/>
            <a:chOff x="440481" y="2615165"/>
            <a:chExt cx="7662051" cy="162767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C52538C-8115-7E8C-FE3B-D76EDED48E71}"/>
                </a:ext>
              </a:extLst>
            </p:cNvPr>
            <p:cNvSpPr txBox="1"/>
            <p:nvPr/>
          </p:nvSpPr>
          <p:spPr>
            <a:xfrm>
              <a:off x="2397057" y="3136613"/>
              <a:ext cx="57054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</a:rPr>
                <a:t>01 </a:t>
              </a:r>
              <a:r>
                <a:rPr lang="fr-FR" sz="32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H5P et </a:t>
              </a:r>
            </a:p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3200" dirty="0" err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Branching</a:t>
              </a:r>
              <a:r>
                <a:rPr lang="fr-FR" sz="32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 Scenario</a:t>
              </a:r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7738D837-E703-279F-C797-B196BA3A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0481" y="2615165"/>
              <a:ext cx="1630497" cy="1627671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6BEAB4-1B79-D545-CCA7-7516B9BD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5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92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Les outils H5P… Tout un programme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FCCF07-9D85-A571-AED7-15147D519866}"/>
              </a:ext>
            </a:extLst>
          </p:cNvPr>
          <p:cNvSpPr txBox="1"/>
          <p:nvPr/>
        </p:nvSpPr>
        <p:spPr>
          <a:xfrm>
            <a:off x="348342" y="2556969"/>
            <a:ext cx="41365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70000"/>
              <a:buFont typeface="Marlett" pitchFamily="2" charset="2"/>
              <a:buChar char="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Une pléthore d’outils plus ou moins interactifs !</a:t>
            </a:r>
          </a:p>
          <a:p>
            <a:pPr>
              <a:buClr>
                <a:schemeClr val="bg1"/>
              </a:buClr>
              <a:buSzPct val="70000"/>
            </a:pPr>
            <a:endParaRPr lang="en-US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marL="285750" indent="-285750">
              <a:buClr>
                <a:schemeClr val="bg1"/>
              </a:buClr>
              <a:buSzPct val="70000"/>
              <a:buFont typeface="Marlett" pitchFamily="2" charset="2"/>
              <a:buChar char="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Et parmi ceux-ci  </a:t>
            </a:r>
            <a:r>
              <a:rPr lang="fr-FR" sz="2500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Branching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scenario »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570BB3-C67F-C434-B112-DD534D889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21" y="1804005"/>
            <a:ext cx="6666184" cy="36000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924560-00FC-6314-4F0D-A6F78946B66B}"/>
              </a:ext>
            </a:extLst>
          </p:cNvPr>
          <p:cNvSpPr/>
          <p:nvPr/>
        </p:nvSpPr>
        <p:spPr>
          <a:xfrm>
            <a:off x="8364313" y="2099510"/>
            <a:ext cx="1119052" cy="1077323"/>
          </a:xfrm>
          <a:prstGeom prst="roundRect">
            <a:avLst/>
          </a:prstGeom>
          <a:noFill/>
          <a:ln w="60325">
            <a:solidFill>
              <a:srgbClr val="F581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oogle Shape;12146;p73">
            <a:extLst>
              <a:ext uri="{FF2B5EF4-FFF2-40B4-BE49-F238E27FC236}">
                <a16:creationId xmlns:a16="http://schemas.microsoft.com/office/drawing/2014/main" id="{FC682FE7-4B45-62C3-AEDD-CCBE09CB0A1D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8" name="Google Shape;12147;p73">
              <a:extLst>
                <a:ext uri="{FF2B5EF4-FFF2-40B4-BE49-F238E27FC236}">
                  <a16:creationId xmlns:a16="http://schemas.microsoft.com/office/drawing/2014/main" id="{142196B0-206F-A4EE-C832-0796DD64B4D6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8;p73">
              <a:extLst>
                <a:ext uri="{FF2B5EF4-FFF2-40B4-BE49-F238E27FC236}">
                  <a16:creationId xmlns:a16="http://schemas.microsoft.com/office/drawing/2014/main" id="{9DABAA8A-4BAA-41F4-E1FA-11817004E5A9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49;p73">
              <a:extLst>
                <a:ext uri="{FF2B5EF4-FFF2-40B4-BE49-F238E27FC236}">
                  <a16:creationId xmlns:a16="http://schemas.microsoft.com/office/drawing/2014/main" id="{B66F58E9-04FC-7BDC-C5C9-00E176B27F5F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AACB89DA-1D12-72B1-C160-851F2AD786A8}"/>
              </a:ext>
            </a:extLst>
          </p:cNvPr>
          <p:cNvSpPr txBox="1"/>
          <p:nvPr/>
        </p:nvSpPr>
        <p:spPr>
          <a:xfrm>
            <a:off x="3265715" y="5961620"/>
            <a:ext cx="621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Remarque : </a:t>
            </a:r>
            <a:r>
              <a:rPr lang="en-US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cela</a:t>
            </a:r>
            <a:r>
              <a:rPr lang="en-US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fonctionne</a:t>
            </a:r>
            <a:r>
              <a:rPr lang="en-US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aussi</a:t>
            </a:r>
            <a:r>
              <a:rPr lang="en-US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avec </a:t>
            </a:r>
            <a:r>
              <a:rPr lang="en-US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l’outil</a:t>
            </a:r>
            <a:r>
              <a:rPr lang="en-US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“</a:t>
            </a:r>
            <a:r>
              <a:rPr lang="en-US" dirty="0" err="1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Leçon</a:t>
            </a:r>
            <a:r>
              <a:rPr lang="en-US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” de Moodle</a:t>
            </a:r>
            <a:endParaRPr lang="fr-FR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233A14-FFDE-275E-352E-BE4ECFE1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6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84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latin typeface="Orbitron" panose="02000000000000000000" pitchFamily="2" charset="0"/>
              </a:rPr>
              <a:t>Branching</a:t>
            </a:r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 scenario : pour quoi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FCCF07-9D85-A571-AED7-15147D519866}"/>
              </a:ext>
            </a:extLst>
          </p:cNvPr>
          <p:cNvSpPr txBox="1"/>
          <p:nvPr/>
        </p:nvSpPr>
        <p:spPr>
          <a:xfrm>
            <a:off x="1008217" y="1736837"/>
            <a:ext cx="104830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Le scénario de branchement permet d’améliorer l’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engagement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des apprenants et stimule la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rétention d’informations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et ce parce qu’il présente des caractéristiques de gamification. 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Tout comme dans un jeu, il y une... 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Situation problème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initiale présentée sous forme dynamique (une capsule vidéo par exemple),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Obligation à répondre (plus ou moins vite) à des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questions de connaissances 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et/ou de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compétences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,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Obligation à prendre des </a:t>
            </a: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décisions</a:t>
            </a: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...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AB50D4-7091-EBA1-700B-A8C72568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7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281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07BEB5-3615-A331-B5F3-5BFE9A7B776E}"/>
              </a:ext>
            </a:extLst>
          </p:cNvPr>
          <p:cNvGrpSpPr/>
          <p:nvPr/>
        </p:nvGrpSpPr>
        <p:grpSpPr>
          <a:xfrm>
            <a:off x="640506" y="2615164"/>
            <a:ext cx="7662051" cy="1627671"/>
            <a:chOff x="440481" y="2615165"/>
            <a:chExt cx="7662051" cy="162767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C52538C-8115-7E8C-FE3B-D76EDED48E71}"/>
                </a:ext>
              </a:extLst>
            </p:cNvPr>
            <p:cNvSpPr txBox="1"/>
            <p:nvPr/>
          </p:nvSpPr>
          <p:spPr>
            <a:xfrm>
              <a:off x="2397057" y="3136613"/>
              <a:ext cx="57054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  <a:latin typeface="Orbitron" panose="02000000000000000000" pitchFamily="2" charset="0"/>
                </a:rPr>
                <a:t>02 </a:t>
              </a:r>
              <a:r>
                <a:rPr lang="fr-FR" sz="3200" dirty="0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rPr>
                <a:t>Qu’est-ce que la problématisation ?</a:t>
              </a:r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7738D837-E703-279F-C797-B196BA3A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0481" y="2615165"/>
              <a:ext cx="1630497" cy="1627671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1A32FA-C4CD-F4C0-3A05-EDB8E73C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8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7967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E57217-E7C2-961D-7089-C5CFC5B81847}"/>
              </a:ext>
            </a:extLst>
          </p:cNvPr>
          <p:cNvSpPr txBox="1"/>
          <p:nvPr/>
        </p:nvSpPr>
        <p:spPr>
          <a:xfrm>
            <a:off x="1311207" y="435109"/>
            <a:ext cx="761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Orbitron" panose="02000000000000000000" pitchFamily="2" charset="0"/>
              </a:rPr>
              <a:t>Qu’est-ce que la problématisation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FCCF07-9D85-A571-AED7-15147D519866}"/>
              </a:ext>
            </a:extLst>
          </p:cNvPr>
          <p:cNvSpPr txBox="1"/>
          <p:nvPr/>
        </p:nvSpPr>
        <p:spPr>
          <a:xfrm>
            <a:off x="942902" y="1465937"/>
            <a:ext cx="1048305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buSzPct val="70000"/>
            </a:pPr>
            <a:r>
              <a:rPr lang="fr-FR" sz="25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Plusieurs déclinaisons : 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ctr">
              <a:buClr>
                <a:schemeClr val="bg1"/>
              </a:buClr>
              <a:buSzPct val="70000"/>
            </a:pPr>
            <a:r>
              <a:rPr lang="fr-FR" sz="25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Problème - Problématique - Problématiser – Problématisation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5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« Un problème dans son acception la plus courante, est une situation dans laquelle un </a:t>
            </a:r>
            <a:r>
              <a:rPr lang="fr-FR" sz="22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obstacle</a:t>
            </a: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 empêche de progresser, d'avancer ou de réaliser ce que l'on voulait faire. »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2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« La problématique est la présentation d'un problème qui </a:t>
            </a:r>
            <a:r>
              <a:rPr lang="fr-FR" sz="22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soulève une interrogation </a:t>
            </a: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qu'il faut résoudre. »</a:t>
            </a:r>
          </a:p>
          <a:p>
            <a:pPr algn="just">
              <a:buClr>
                <a:schemeClr val="bg1"/>
              </a:buClr>
              <a:buSzPct val="70000"/>
            </a:pPr>
            <a:endParaRPr lang="fr-FR" sz="2200" dirty="0">
              <a:solidFill>
                <a:schemeClr val="bg1"/>
              </a:solidFill>
              <a:latin typeface="Rajdhani" panose="02000000000000000000" pitchFamily="2" charset="0"/>
              <a:ea typeface="Noto Sans" panose="020B0502040504090204" pitchFamily="34" charset="0"/>
              <a:cs typeface="Rajdhani" panose="02000000000000000000" pitchFamily="2" charset="0"/>
            </a:endParaRPr>
          </a:p>
          <a:p>
            <a:pPr algn="just">
              <a:buClr>
                <a:schemeClr val="bg1"/>
              </a:buClr>
              <a:buSzPct val="70000"/>
            </a:pP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« Problématiser revient à se </a:t>
            </a:r>
            <a:r>
              <a:rPr lang="fr-FR" sz="2200" b="1" dirty="0">
                <a:solidFill>
                  <a:srgbClr val="F58120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poser des questions </a:t>
            </a:r>
            <a:r>
              <a:rPr lang="fr-FR" sz="2200" dirty="0">
                <a:solidFill>
                  <a:schemeClr val="bg1"/>
                </a:solidFill>
                <a:latin typeface="Rajdhani" panose="02000000000000000000" pitchFamily="2" charset="0"/>
                <a:ea typeface="Noto Sans" panose="020B0502040504090204" pitchFamily="34" charset="0"/>
                <a:cs typeface="Rajdhani" panose="02000000000000000000" pitchFamily="2" charset="0"/>
              </a:rPr>
              <a:t>pertinentes pour traiter d’un sujet en particulier d’une manière méthodique ». 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1273F4D-870E-237A-1049-31177A21B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0914" y="234262"/>
            <a:ext cx="1025456" cy="1023678"/>
          </a:xfrm>
          <a:prstGeom prst="rect">
            <a:avLst/>
          </a:prstGeom>
        </p:spPr>
      </p:pic>
      <p:grpSp>
        <p:nvGrpSpPr>
          <p:cNvPr id="2" name="Google Shape;12146;p73">
            <a:extLst>
              <a:ext uri="{FF2B5EF4-FFF2-40B4-BE49-F238E27FC236}">
                <a16:creationId xmlns:a16="http://schemas.microsoft.com/office/drawing/2014/main" id="{6ACCD9B2-4013-E09F-24A4-A27D465543DC}"/>
              </a:ext>
            </a:extLst>
          </p:cNvPr>
          <p:cNvGrpSpPr/>
          <p:nvPr/>
        </p:nvGrpSpPr>
        <p:grpSpPr>
          <a:xfrm>
            <a:off x="10519594" y="298361"/>
            <a:ext cx="1080000" cy="1080000"/>
            <a:chOff x="6219124" y="2902788"/>
            <a:chExt cx="318231" cy="355470"/>
          </a:xfrm>
          <a:solidFill>
            <a:srgbClr val="DBDDDC"/>
          </a:solidFill>
        </p:grpSpPr>
        <p:sp>
          <p:nvSpPr>
            <p:cNvPr id="7" name="Google Shape;12147;p73">
              <a:extLst>
                <a:ext uri="{FF2B5EF4-FFF2-40B4-BE49-F238E27FC236}">
                  <a16:creationId xmlns:a16="http://schemas.microsoft.com/office/drawing/2014/main" id="{5D99FAA8-474A-3E2D-CDD2-24C635A71822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48;p73">
              <a:extLst>
                <a:ext uri="{FF2B5EF4-FFF2-40B4-BE49-F238E27FC236}">
                  <a16:creationId xmlns:a16="http://schemas.microsoft.com/office/drawing/2014/main" id="{D6FCF289-915E-B06E-362E-8B687FF1A712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49;p73">
              <a:extLst>
                <a:ext uri="{FF2B5EF4-FFF2-40B4-BE49-F238E27FC236}">
                  <a16:creationId xmlns:a16="http://schemas.microsoft.com/office/drawing/2014/main" id="{989A58BC-E2D0-3BA2-F0DA-5FE7F2AA80D5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48A0D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862A91-B369-AA83-8EF1-1A12F22A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F9D5-9425-4189-968A-94F095AA4659}" type="slidenum">
              <a:rPr lang="fr-FR" smtClean="0"/>
              <a:t>9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01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2267</Words>
  <Application>Microsoft Macintosh PowerPoint</Application>
  <PresentationFormat>Grand écran</PresentationFormat>
  <Paragraphs>324</Paragraphs>
  <Slides>38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Courier New</vt:lpstr>
      <vt:lpstr>Marlett</vt:lpstr>
      <vt:lpstr>Orbitron</vt:lpstr>
      <vt:lpstr>Rajdhani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Lucie Lemaitre</dc:creator>
  <cp:lastModifiedBy>Jim Plumat</cp:lastModifiedBy>
  <cp:revision>84</cp:revision>
  <dcterms:created xsi:type="dcterms:W3CDTF">2023-01-18T15:07:44Z</dcterms:created>
  <dcterms:modified xsi:type="dcterms:W3CDTF">2023-07-04T07:34:20Z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457FDE06-3860-4B21-969C-5704E6847568</vt:lpwstr>
  </property>
  <property fmtid="{D5CDD505-2E9C-101B-9397-08002B2CF9AE}" pid="3" name="ArticulatePath">
    <vt:lpwstr>Présentation1</vt:lpwstr>
  </property>
</Properties>
</file>