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77" r:id="rId5"/>
    <p:sldId id="257" r:id="rId6"/>
    <p:sldId id="291" r:id="rId7"/>
    <p:sldId id="292" r:id="rId8"/>
    <p:sldId id="290" r:id="rId9"/>
    <p:sldId id="286" r:id="rId10"/>
    <p:sldId id="289" r:id="rId11"/>
    <p:sldId id="259" r:id="rId12"/>
    <p:sldId id="293" r:id="rId13"/>
    <p:sldId id="260" r:id="rId14"/>
    <p:sldId id="261" r:id="rId15"/>
    <p:sldId id="262" r:id="rId16"/>
    <p:sldId id="268" r:id="rId17"/>
    <p:sldId id="263" r:id="rId18"/>
    <p:sldId id="295" r:id="rId19"/>
    <p:sldId id="264" r:id="rId20"/>
    <p:sldId id="270" r:id="rId21"/>
    <p:sldId id="265" r:id="rId22"/>
    <p:sldId id="294" r:id="rId23"/>
    <p:sldId id="266" r:id="rId24"/>
    <p:sldId id="26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A2FF"/>
    <a:srgbClr val="33ACF1"/>
    <a:srgbClr val="00B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9613F-CF8E-384C-A6E0-21B2CBCC4C43}" v="1435" dt="2023-07-05T16:55:44.501"/>
    <p1510:client id="{8E2843BC-7993-054F-A533-65C51E0F29E5}" v="19" dt="2023-07-06T06:24:23.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0"/>
    <p:restoredTop sz="94769"/>
  </p:normalViewPr>
  <p:slideViewPr>
    <p:cSldViewPr snapToGrid="0">
      <p:cViewPr varScale="1">
        <p:scale>
          <a:sx n="106" d="100"/>
          <a:sy n="106" d="100"/>
        </p:scale>
        <p:origin x="3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Plumat" userId="7c056c5d-c1d4-403f-8686-012d48fccf4e" providerId="ADAL" clId="{8E2843BC-7993-054F-A533-65C51E0F29E5}"/>
    <pc:docChg chg="modSld">
      <pc:chgData name="Jim Plumat" userId="7c056c5d-c1d4-403f-8686-012d48fccf4e" providerId="ADAL" clId="{8E2843BC-7993-054F-A533-65C51E0F29E5}" dt="2023-07-06T06:24:40.054" v="45" actId="20577"/>
      <pc:docMkLst>
        <pc:docMk/>
      </pc:docMkLst>
      <pc:sldChg chg="modSp mod">
        <pc:chgData name="Jim Plumat" userId="7c056c5d-c1d4-403f-8686-012d48fccf4e" providerId="ADAL" clId="{8E2843BC-7993-054F-A533-65C51E0F29E5}" dt="2023-07-06T06:24:40.054" v="45" actId="20577"/>
        <pc:sldMkLst>
          <pc:docMk/>
          <pc:sldMk cId="3096694222" sldId="290"/>
        </pc:sldMkLst>
        <pc:spChg chg="mod">
          <ac:chgData name="Jim Plumat" userId="7c056c5d-c1d4-403f-8686-012d48fccf4e" providerId="ADAL" clId="{8E2843BC-7993-054F-A533-65C51E0F29E5}" dt="2023-07-06T06:24:40.054" v="45" actId="20577"/>
          <ac:spMkLst>
            <pc:docMk/>
            <pc:sldMk cId="3096694222" sldId="290"/>
            <ac:spMk id="2" creationId="{E4DA46D2-B795-4516-0C22-31214EA0DE10}"/>
          </ac:spMkLst>
        </pc:spChg>
      </pc:sldChg>
      <pc:sldChg chg="modSp">
        <pc:chgData name="Jim Plumat" userId="7c056c5d-c1d4-403f-8686-012d48fccf4e" providerId="ADAL" clId="{8E2843BC-7993-054F-A533-65C51E0F29E5}" dt="2023-07-06T06:23:43.104" v="6" actId="20577"/>
        <pc:sldMkLst>
          <pc:docMk/>
          <pc:sldMk cId="434614935" sldId="291"/>
        </pc:sldMkLst>
        <pc:spChg chg="mod">
          <ac:chgData name="Jim Plumat" userId="7c056c5d-c1d4-403f-8686-012d48fccf4e" providerId="ADAL" clId="{8E2843BC-7993-054F-A533-65C51E0F29E5}" dt="2023-07-06T06:23:43.104" v="6" actId="20577"/>
          <ac:spMkLst>
            <pc:docMk/>
            <pc:sldMk cId="434614935" sldId="291"/>
            <ac:spMk id="7" creationId="{3249CFB8-B66E-65B4-9B8C-0D66C907CEEB}"/>
          </ac:spMkLst>
        </pc:spChg>
      </pc:sldChg>
      <pc:sldChg chg="modSp">
        <pc:chgData name="Jim Plumat" userId="7c056c5d-c1d4-403f-8686-012d48fccf4e" providerId="ADAL" clId="{8E2843BC-7993-054F-A533-65C51E0F29E5}" dt="2023-07-06T06:24:23.238" v="18" actId="20577"/>
        <pc:sldMkLst>
          <pc:docMk/>
          <pc:sldMk cId="1044246142" sldId="292"/>
        </pc:sldMkLst>
        <pc:spChg chg="mod">
          <ac:chgData name="Jim Plumat" userId="7c056c5d-c1d4-403f-8686-012d48fccf4e" providerId="ADAL" clId="{8E2843BC-7993-054F-A533-65C51E0F29E5}" dt="2023-07-06T06:24:23.238" v="18" actId="20577"/>
          <ac:spMkLst>
            <pc:docMk/>
            <pc:sldMk cId="1044246142" sldId="292"/>
            <ac:spMk id="9" creationId="{115DE4C0-17D0-F251-F69D-69523AE61E11}"/>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B40C3-2345-4FE0-89FA-90CB565062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005D648-EC39-4C57-B46D-85B21D1D5502}">
      <dgm:prSet/>
      <dgm:spPr/>
      <dgm:t>
        <a:bodyPr/>
        <a:lstStyle/>
        <a:p>
          <a:pPr>
            <a:lnSpc>
              <a:spcPct val="100000"/>
            </a:lnSpc>
          </a:pPr>
          <a:r>
            <a:rPr lang="fr-FR" b="1" dirty="0"/>
            <a:t>Contexte : Notre MOOC </a:t>
          </a:r>
          <a:endParaRPr lang="en-US" b="1" dirty="0"/>
        </a:p>
      </dgm:t>
    </dgm:pt>
    <dgm:pt modelId="{A9156889-B4DA-4DCE-8B44-719F31088401}" type="parTrans" cxnId="{21B482C5-7160-46FE-8824-25C310E5D14E}">
      <dgm:prSet/>
      <dgm:spPr/>
      <dgm:t>
        <a:bodyPr/>
        <a:lstStyle/>
        <a:p>
          <a:endParaRPr lang="en-US"/>
        </a:p>
      </dgm:t>
    </dgm:pt>
    <dgm:pt modelId="{AF1E7E64-2798-4278-8DF7-BFB50DF3B4D7}" type="sibTrans" cxnId="{21B482C5-7160-46FE-8824-25C310E5D14E}">
      <dgm:prSet/>
      <dgm:spPr/>
      <dgm:t>
        <a:bodyPr/>
        <a:lstStyle/>
        <a:p>
          <a:endParaRPr lang="en-US"/>
        </a:p>
      </dgm:t>
    </dgm:pt>
    <dgm:pt modelId="{D3B2E53A-859D-4595-9777-CA8E6146BEB9}">
      <dgm:prSet custT="1"/>
      <dgm:spPr/>
      <dgm:t>
        <a:bodyPr/>
        <a:lstStyle/>
        <a:p>
          <a:pPr>
            <a:lnSpc>
              <a:spcPct val="100000"/>
            </a:lnSpc>
          </a:pPr>
          <a:r>
            <a:rPr lang="fr-FR" sz="1400" b="1" dirty="0"/>
            <a:t>public cible, objectifs d’apprentissage et contenus</a:t>
          </a:r>
          <a:endParaRPr lang="en-US" sz="1400" b="1" dirty="0"/>
        </a:p>
      </dgm:t>
    </dgm:pt>
    <dgm:pt modelId="{DCA21988-B27E-493D-A4F0-471B024602C7}" type="parTrans" cxnId="{B1EAD9E0-ED8B-45BF-BD46-DDAAB6E38489}">
      <dgm:prSet/>
      <dgm:spPr/>
      <dgm:t>
        <a:bodyPr/>
        <a:lstStyle/>
        <a:p>
          <a:endParaRPr lang="en-US"/>
        </a:p>
      </dgm:t>
    </dgm:pt>
    <dgm:pt modelId="{683F21D3-6994-4D98-84A0-1C9CCA367FD0}" type="sibTrans" cxnId="{B1EAD9E0-ED8B-45BF-BD46-DDAAB6E38489}">
      <dgm:prSet/>
      <dgm:spPr/>
      <dgm:t>
        <a:bodyPr/>
        <a:lstStyle/>
        <a:p>
          <a:endParaRPr lang="en-US"/>
        </a:p>
      </dgm:t>
    </dgm:pt>
    <dgm:pt modelId="{3AAD7032-9FF1-4F62-9770-09B1AF687B88}">
      <dgm:prSet custT="1"/>
      <dgm:spPr/>
      <dgm:t>
        <a:bodyPr/>
        <a:lstStyle/>
        <a:p>
          <a:pPr>
            <a:lnSpc>
              <a:spcPct val="100000"/>
            </a:lnSpc>
          </a:pPr>
          <a:r>
            <a:rPr lang="fr-FR" sz="1400" b="1" dirty="0"/>
            <a:t>Difficultés rencontrées</a:t>
          </a:r>
          <a:endParaRPr lang="en-US" sz="1400" b="1" dirty="0"/>
        </a:p>
      </dgm:t>
    </dgm:pt>
    <dgm:pt modelId="{A34C5C6E-2675-402C-9EF0-E896F7FE271F}" type="parTrans" cxnId="{36754BBE-0CFF-4C97-B7D6-DF51394015CC}">
      <dgm:prSet/>
      <dgm:spPr/>
      <dgm:t>
        <a:bodyPr/>
        <a:lstStyle/>
        <a:p>
          <a:endParaRPr lang="en-US"/>
        </a:p>
      </dgm:t>
    </dgm:pt>
    <dgm:pt modelId="{71A51DC1-9F8D-4171-953A-5E25A1A547E6}" type="sibTrans" cxnId="{36754BBE-0CFF-4C97-B7D6-DF51394015CC}">
      <dgm:prSet/>
      <dgm:spPr/>
      <dgm:t>
        <a:bodyPr/>
        <a:lstStyle/>
        <a:p>
          <a:endParaRPr lang="en-US"/>
        </a:p>
      </dgm:t>
    </dgm:pt>
    <dgm:pt modelId="{56D27405-DE76-4C74-83B4-24B8962348E3}">
      <dgm:prSet/>
      <dgm:spPr/>
      <dgm:t>
        <a:bodyPr/>
        <a:lstStyle/>
        <a:p>
          <a:pPr>
            <a:lnSpc>
              <a:spcPct val="100000"/>
            </a:lnSpc>
          </a:pPr>
          <a:r>
            <a:rPr lang="fr-FR" b="1"/>
            <a:t>Questionnement : MOOC versus Moodle, atouts et contraintes ?</a:t>
          </a:r>
          <a:endParaRPr lang="en-US" b="1"/>
        </a:p>
      </dgm:t>
    </dgm:pt>
    <dgm:pt modelId="{FDF43011-3A92-4B6D-8B38-AE16E0931201}" type="parTrans" cxnId="{F833C5EB-21F6-4B10-8805-334CA8CF80D2}">
      <dgm:prSet/>
      <dgm:spPr/>
      <dgm:t>
        <a:bodyPr/>
        <a:lstStyle/>
        <a:p>
          <a:endParaRPr lang="en-US"/>
        </a:p>
      </dgm:t>
    </dgm:pt>
    <dgm:pt modelId="{6C35D71D-1635-4BFD-99AE-6C982EA2D142}" type="sibTrans" cxnId="{F833C5EB-21F6-4B10-8805-334CA8CF80D2}">
      <dgm:prSet/>
      <dgm:spPr/>
      <dgm:t>
        <a:bodyPr/>
        <a:lstStyle/>
        <a:p>
          <a:endParaRPr lang="en-US"/>
        </a:p>
      </dgm:t>
    </dgm:pt>
    <dgm:pt modelId="{D1E21E40-36BD-4069-92DA-58BF64FC0FF4}">
      <dgm:prSet/>
      <dgm:spPr/>
      <dgm:t>
        <a:bodyPr/>
        <a:lstStyle/>
        <a:p>
          <a:pPr>
            <a:lnSpc>
              <a:spcPct val="100000"/>
            </a:lnSpc>
          </a:pPr>
          <a:r>
            <a:rPr lang="fr-FR" b="1"/>
            <a:t>Choix et mise en œuvre du parcours pédagogique sur Moodle, pourquoi ?</a:t>
          </a:r>
          <a:endParaRPr lang="en-US" b="1"/>
        </a:p>
      </dgm:t>
    </dgm:pt>
    <dgm:pt modelId="{A6A7D48F-235B-4DDB-AD75-93A6D8A3CA77}" type="parTrans" cxnId="{C2031553-582B-413E-9555-191AB18DEFBA}">
      <dgm:prSet/>
      <dgm:spPr/>
      <dgm:t>
        <a:bodyPr/>
        <a:lstStyle/>
        <a:p>
          <a:endParaRPr lang="en-US"/>
        </a:p>
      </dgm:t>
    </dgm:pt>
    <dgm:pt modelId="{77ADC8C9-E903-4312-8906-A84A87485C76}" type="sibTrans" cxnId="{C2031553-582B-413E-9555-191AB18DEFBA}">
      <dgm:prSet/>
      <dgm:spPr/>
      <dgm:t>
        <a:bodyPr/>
        <a:lstStyle/>
        <a:p>
          <a:endParaRPr lang="en-US"/>
        </a:p>
      </dgm:t>
    </dgm:pt>
    <dgm:pt modelId="{F4C83BFE-FCBC-4C9D-8C29-1978D8B2BFE0}">
      <dgm:prSet/>
      <dgm:spPr/>
      <dgm:t>
        <a:bodyPr/>
        <a:lstStyle/>
        <a:p>
          <a:pPr>
            <a:lnSpc>
              <a:spcPct val="100000"/>
            </a:lnSpc>
          </a:pPr>
          <a:r>
            <a:rPr lang="fr-FR" b="1" dirty="0"/>
            <a:t>Opérationnalisation</a:t>
          </a:r>
          <a:endParaRPr lang="en-US" b="1" dirty="0"/>
        </a:p>
      </dgm:t>
    </dgm:pt>
    <dgm:pt modelId="{24669C68-082F-431B-94F6-3417C85E2F92}" type="parTrans" cxnId="{9E2EF811-5C3A-435B-A89F-E7477F49D7B6}">
      <dgm:prSet/>
      <dgm:spPr/>
      <dgm:t>
        <a:bodyPr/>
        <a:lstStyle/>
        <a:p>
          <a:endParaRPr lang="en-US"/>
        </a:p>
      </dgm:t>
    </dgm:pt>
    <dgm:pt modelId="{642A5AA5-1351-4314-8EF2-A71A603351A2}" type="sibTrans" cxnId="{9E2EF811-5C3A-435B-A89F-E7477F49D7B6}">
      <dgm:prSet/>
      <dgm:spPr/>
      <dgm:t>
        <a:bodyPr/>
        <a:lstStyle/>
        <a:p>
          <a:endParaRPr lang="en-US"/>
        </a:p>
      </dgm:t>
    </dgm:pt>
    <dgm:pt modelId="{F7BDAE30-953F-4E6E-88BB-03428E74FD5E}">
      <dgm:prSet custT="1"/>
      <dgm:spPr/>
      <dgm:t>
        <a:bodyPr/>
        <a:lstStyle/>
        <a:p>
          <a:pPr>
            <a:lnSpc>
              <a:spcPct val="100000"/>
            </a:lnSpc>
          </a:pPr>
          <a:r>
            <a:rPr lang="fr-FR" sz="1400" b="1" dirty="0"/>
            <a:t>Sélection des ressources essentielles et conception d’un organigramme</a:t>
          </a:r>
          <a:endParaRPr lang="en-US" sz="1400" b="1" dirty="0"/>
        </a:p>
      </dgm:t>
    </dgm:pt>
    <dgm:pt modelId="{B726D543-1323-406A-97F8-BFFDC9071BFE}" type="parTrans" cxnId="{011E6968-A50D-4025-A621-230809617AB4}">
      <dgm:prSet/>
      <dgm:spPr/>
      <dgm:t>
        <a:bodyPr/>
        <a:lstStyle/>
        <a:p>
          <a:endParaRPr lang="en-US"/>
        </a:p>
      </dgm:t>
    </dgm:pt>
    <dgm:pt modelId="{288E47E6-FB24-444C-81FF-4D1E2F849089}" type="sibTrans" cxnId="{011E6968-A50D-4025-A621-230809617AB4}">
      <dgm:prSet/>
      <dgm:spPr/>
      <dgm:t>
        <a:bodyPr/>
        <a:lstStyle/>
        <a:p>
          <a:endParaRPr lang="en-US"/>
        </a:p>
      </dgm:t>
    </dgm:pt>
    <dgm:pt modelId="{46E8AE11-6DBA-479C-8C70-763DF50E4143}">
      <dgm:prSet custT="1"/>
      <dgm:spPr/>
      <dgm:t>
        <a:bodyPr/>
        <a:lstStyle/>
        <a:p>
          <a:pPr>
            <a:lnSpc>
              <a:spcPct val="100000"/>
            </a:lnSpc>
          </a:pPr>
          <a:r>
            <a:rPr lang="fr-FR" sz="1400" b="1"/>
            <a:t>Consignes et messages de rappel aux participants distraits</a:t>
          </a:r>
          <a:endParaRPr lang="en-US" sz="1400" b="1"/>
        </a:p>
      </dgm:t>
    </dgm:pt>
    <dgm:pt modelId="{BF0EAB74-3B97-4550-8F8B-E3CE79AA51E6}" type="parTrans" cxnId="{8AA998AC-F44B-4249-B3C6-5A54F48F0EDB}">
      <dgm:prSet/>
      <dgm:spPr/>
      <dgm:t>
        <a:bodyPr/>
        <a:lstStyle/>
        <a:p>
          <a:endParaRPr lang="en-US"/>
        </a:p>
      </dgm:t>
    </dgm:pt>
    <dgm:pt modelId="{B53E9671-5BBE-4723-8CE9-A2D7F2BC6FBB}" type="sibTrans" cxnId="{8AA998AC-F44B-4249-B3C6-5A54F48F0EDB}">
      <dgm:prSet/>
      <dgm:spPr/>
      <dgm:t>
        <a:bodyPr/>
        <a:lstStyle/>
        <a:p>
          <a:endParaRPr lang="en-US"/>
        </a:p>
      </dgm:t>
    </dgm:pt>
    <dgm:pt modelId="{19BDC524-725D-441E-B6E2-A87C9F892E70}">
      <dgm:prSet/>
      <dgm:spPr/>
      <dgm:t>
        <a:bodyPr/>
        <a:lstStyle/>
        <a:p>
          <a:pPr>
            <a:lnSpc>
              <a:spcPct val="100000"/>
            </a:lnSpc>
          </a:pPr>
          <a:r>
            <a:rPr lang="fr-FR" b="1" dirty="0"/>
            <a:t>Suivi et mesure des apprentissages</a:t>
          </a:r>
          <a:endParaRPr lang="en-US" b="1" dirty="0"/>
        </a:p>
      </dgm:t>
    </dgm:pt>
    <dgm:pt modelId="{A18F17C1-DA6D-4519-9278-51B6A447F446}" type="parTrans" cxnId="{E77B2916-2FFC-40D9-97C9-97D2194C2210}">
      <dgm:prSet/>
      <dgm:spPr/>
      <dgm:t>
        <a:bodyPr/>
        <a:lstStyle/>
        <a:p>
          <a:endParaRPr lang="en-US"/>
        </a:p>
      </dgm:t>
    </dgm:pt>
    <dgm:pt modelId="{4C65E873-06B1-414F-AEB7-0853FF5E9398}" type="sibTrans" cxnId="{E77B2916-2FFC-40D9-97C9-97D2194C2210}">
      <dgm:prSet/>
      <dgm:spPr/>
      <dgm:t>
        <a:bodyPr/>
        <a:lstStyle/>
        <a:p>
          <a:endParaRPr lang="en-US"/>
        </a:p>
      </dgm:t>
    </dgm:pt>
    <dgm:pt modelId="{6304D807-60BA-4746-80B1-40C1AFEF9CD6}">
      <dgm:prSet/>
      <dgm:spPr/>
      <dgm:t>
        <a:bodyPr/>
        <a:lstStyle/>
        <a:p>
          <a:pPr>
            <a:lnSpc>
              <a:spcPct val="100000"/>
            </a:lnSpc>
          </a:pPr>
          <a:r>
            <a:rPr lang="fr-FR" b="1" dirty="0"/>
            <a:t>Points d’attention pour les enseignants  </a:t>
          </a:r>
          <a:endParaRPr lang="en-US" b="1" dirty="0"/>
        </a:p>
      </dgm:t>
    </dgm:pt>
    <dgm:pt modelId="{F68F5194-BBF6-43FB-A1A9-A7E967A16D11}" type="parTrans" cxnId="{8300C8DF-840D-4A31-97EE-3408E7A74DA0}">
      <dgm:prSet/>
      <dgm:spPr/>
      <dgm:t>
        <a:bodyPr/>
        <a:lstStyle/>
        <a:p>
          <a:endParaRPr lang="en-US"/>
        </a:p>
      </dgm:t>
    </dgm:pt>
    <dgm:pt modelId="{B39A1A6B-2760-4437-8576-B375D2E8D18F}" type="sibTrans" cxnId="{8300C8DF-840D-4A31-97EE-3408E7A74DA0}">
      <dgm:prSet/>
      <dgm:spPr/>
      <dgm:t>
        <a:bodyPr/>
        <a:lstStyle/>
        <a:p>
          <a:endParaRPr lang="en-US"/>
        </a:p>
      </dgm:t>
    </dgm:pt>
    <dgm:pt modelId="{767D57C7-910D-4DF8-813E-A7DFF6276B28}">
      <dgm:prSet/>
      <dgm:spPr/>
      <dgm:t>
        <a:bodyPr/>
        <a:lstStyle/>
        <a:p>
          <a:pPr>
            <a:lnSpc>
              <a:spcPct val="100000"/>
            </a:lnSpc>
          </a:pPr>
          <a:r>
            <a:rPr lang="fr-FR" b="1" dirty="0"/>
            <a:t>Evaluation du dispositif : points forts et limites</a:t>
          </a:r>
          <a:endParaRPr lang="en-US" b="1" dirty="0"/>
        </a:p>
      </dgm:t>
    </dgm:pt>
    <dgm:pt modelId="{9499CE65-A814-4F90-9CE1-EA6054E33BFC}" type="parTrans" cxnId="{2325E086-F437-4DD2-8D12-CAC885B8ECA4}">
      <dgm:prSet/>
      <dgm:spPr/>
      <dgm:t>
        <a:bodyPr/>
        <a:lstStyle/>
        <a:p>
          <a:endParaRPr lang="en-US"/>
        </a:p>
      </dgm:t>
    </dgm:pt>
    <dgm:pt modelId="{1EF5139B-1609-4FE9-9DC5-9F06E9C7C88B}" type="sibTrans" cxnId="{2325E086-F437-4DD2-8D12-CAC885B8ECA4}">
      <dgm:prSet/>
      <dgm:spPr/>
      <dgm:t>
        <a:bodyPr/>
        <a:lstStyle/>
        <a:p>
          <a:endParaRPr lang="en-US"/>
        </a:p>
      </dgm:t>
    </dgm:pt>
    <dgm:pt modelId="{6BE3C42D-FA90-4030-BA8B-569F05908565}">
      <dgm:prSet/>
      <dgm:spPr/>
      <dgm:t>
        <a:bodyPr/>
        <a:lstStyle/>
        <a:p>
          <a:pPr>
            <a:lnSpc>
              <a:spcPct val="100000"/>
            </a:lnSpc>
          </a:pPr>
          <a:r>
            <a:rPr lang="fr-FR" b="1" dirty="0"/>
            <a:t>Conclusion</a:t>
          </a:r>
          <a:endParaRPr lang="en-US" b="1" dirty="0"/>
        </a:p>
      </dgm:t>
    </dgm:pt>
    <dgm:pt modelId="{0A9DB3B5-B648-4620-ABBE-529057D09A9C}" type="parTrans" cxnId="{832425D0-F46D-4CA1-886B-1EE18B2ED412}">
      <dgm:prSet/>
      <dgm:spPr/>
      <dgm:t>
        <a:bodyPr/>
        <a:lstStyle/>
        <a:p>
          <a:endParaRPr lang="en-US"/>
        </a:p>
      </dgm:t>
    </dgm:pt>
    <dgm:pt modelId="{15ED1BF8-AE41-4789-B0EE-EB3B8B825B6F}" type="sibTrans" cxnId="{832425D0-F46D-4CA1-886B-1EE18B2ED412}">
      <dgm:prSet/>
      <dgm:spPr/>
      <dgm:t>
        <a:bodyPr/>
        <a:lstStyle/>
        <a:p>
          <a:endParaRPr lang="en-US"/>
        </a:p>
      </dgm:t>
    </dgm:pt>
    <dgm:pt modelId="{2BD93B7E-18F6-4764-AF30-0824E152C8B3}" type="pres">
      <dgm:prSet presAssocID="{F88B40C3-2345-4FE0-89FA-90CB565062FD}" presName="root" presStyleCnt="0">
        <dgm:presLayoutVars>
          <dgm:dir/>
          <dgm:resizeHandles val="exact"/>
        </dgm:presLayoutVars>
      </dgm:prSet>
      <dgm:spPr/>
    </dgm:pt>
    <dgm:pt modelId="{3242E723-390F-46FE-9899-B96A0A53BC59}" type="pres">
      <dgm:prSet presAssocID="{A005D648-EC39-4C57-B46D-85B21D1D5502}" presName="compNode" presStyleCnt="0"/>
      <dgm:spPr/>
    </dgm:pt>
    <dgm:pt modelId="{12449B67-1A58-4403-B013-32A0044EA0E2}" type="pres">
      <dgm:prSet presAssocID="{A005D648-EC39-4C57-B46D-85B21D1D5502}" presName="bgRect" presStyleLbl="bgShp" presStyleIdx="0" presStyleCnt="8" custLinFactNeighborX="-4423" custLinFactNeighborY="-410"/>
      <dgm:spPr/>
    </dgm:pt>
    <dgm:pt modelId="{8366A0A2-B9A8-4384-B181-0B35557152AB}" type="pres">
      <dgm:prSet presAssocID="{A005D648-EC39-4C57-B46D-85B21D1D550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lle"/>
        </a:ext>
      </dgm:extLst>
    </dgm:pt>
    <dgm:pt modelId="{3048F5EB-511C-4892-A30B-6A1F436ECFB4}" type="pres">
      <dgm:prSet presAssocID="{A005D648-EC39-4C57-B46D-85B21D1D5502}" presName="spaceRect" presStyleCnt="0"/>
      <dgm:spPr/>
    </dgm:pt>
    <dgm:pt modelId="{1A4A370E-3F96-4DD9-AC5B-B50A548B409E}" type="pres">
      <dgm:prSet presAssocID="{A005D648-EC39-4C57-B46D-85B21D1D5502}" presName="parTx" presStyleLbl="revTx" presStyleIdx="0" presStyleCnt="10">
        <dgm:presLayoutVars>
          <dgm:chMax val="0"/>
          <dgm:chPref val="0"/>
        </dgm:presLayoutVars>
      </dgm:prSet>
      <dgm:spPr/>
    </dgm:pt>
    <dgm:pt modelId="{6EA7F141-8E15-4A4A-AFBA-B24E37309EE1}" type="pres">
      <dgm:prSet presAssocID="{A005D648-EC39-4C57-B46D-85B21D1D5502}" presName="desTx" presStyleLbl="revTx" presStyleIdx="1" presStyleCnt="10">
        <dgm:presLayoutVars/>
      </dgm:prSet>
      <dgm:spPr/>
    </dgm:pt>
    <dgm:pt modelId="{BDF6F2E3-07BD-41BC-BC0D-341DF8CCDD5A}" type="pres">
      <dgm:prSet presAssocID="{AF1E7E64-2798-4278-8DF7-BFB50DF3B4D7}" presName="sibTrans" presStyleCnt="0"/>
      <dgm:spPr/>
    </dgm:pt>
    <dgm:pt modelId="{7D3D7FC7-FBC8-45F2-B2DF-16CF7BC1578E}" type="pres">
      <dgm:prSet presAssocID="{56D27405-DE76-4C74-83B4-24B8962348E3}" presName="compNode" presStyleCnt="0"/>
      <dgm:spPr/>
    </dgm:pt>
    <dgm:pt modelId="{B4DCAD06-0D79-4E2E-8C06-7B45AEE83360}" type="pres">
      <dgm:prSet presAssocID="{56D27405-DE76-4C74-83B4-24B8962348E3}" presName="bgRect" presStyleLbl="bgShp" presStyleIdx="1" presStyleCnt="8"/>
      <dgm:spPr/>
    </dgm:pt>
    <dgm:pt modelId="{E9C6D42D-EF1A-40C4-A5B0-C3D5EB38C967}" type="pres">
      <dgm:prSet presAssocID="{56D27405-DE76-4C74-83B4-24B8962348E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A20A16A8-D14F-4370-8EC5-31574FB97E50}" type="pres">
      <dgm:prSet presAssocID="{56D27405-DE76-4C74-83B4-24B8962348E3}" presName="spaceRect" presStyleCnt="0"/>
      <dgm:spPr/>
    </dgm:pt>
    <dgm:pt modelId="{0CA54B74-22C5-44F9-AC72-3CDE2A9BEF52}" type="pres">
      <dgm:prSet presAssocID="{56D27405-DE76-4C74-83B4-24B8962348E3}" presName="parTx" presStyleLbl="revTx" presStyleIdx="2" presStyleCnt="10">
        <dgm:presLayoutVars>
          <dgm:chMax val="0"/>
          <dgm:chPref val="0"/>
        </dgm:presLayoutVars>
      </dgm:prSet>
      <dgm:spPr/>
    </dgm:pt>
    <dgm:pt modelId="{A4AD822E-8183-413E-A542-250589662C97}" type="pres">
      <dgm:prSet presAssocID="{6C35D71D-1635-4BFD-99AE-6C982EA2D142}" presName="sibTrans" presStyleCnt="0"/>
      <dgm:spPr/>
    </dgm:pt>
    <dgm:pt modelId="{0005F7E1-13C4-4262-9C60-2F9502F7A01E}" type="pres">
      <dgm:prSet presAssocID="{D1E21E40-36BD-4069-92DA-58BF64FC0FF4}" presName="compNode" presStyleCnt="0"/>
      <dgm:spPr/>
    </dgm:pt>
    <dgm:pt modelId="{9208EF66-83B3-4972-8CCE-EC4D4964C4AF}" type="pres">
      <dgm:prSet presAssocID="{D1E21E40-36BD-4069-92DA-58BF64FC0FF4}" presName="bgRect" presStyleLbl="bgShp" presStyleIdx="2" presStyleCnt="8"/>
      <dgm:spPr/>
    </dgm:pt>
    <dgm:pt modelId="{B94519CB-E689-4032-8DE0-B0BD7E49A4B4}" type="pres">
      <dgm:prSet presAssocID="{D1E21E40-36BD-4069-92DA-58BF64FC0FF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e"/>
        </a:ext>
      </dgm:extLst>
    </dgm:pt>
    <dgm:pt modelId="{1A181A79-289C-4A46-8EDE-FCB2A7DF899A}" type="pres">
      <dgm:prSet presAssocID="{D1E21E40-36BD-4069-92DA-58BF64FC0FF4}" presName="spaceRect" presStyleCnt="0"/>
      <dgm:spPr/>
    </dgm:pt>
    <dgm:pt modelId="{B298C13C-D9EB-4A37-B58E-8D6672073143}" type="pres">
      <dgm:prSet presAssocID="{D1E21E40-36BD-4069-92DA-58BF64FC0FF4}" presName="parTx" presStyleLbl="revTx" presStyleIdx="3" presStyleCnt="10">
        <dgm:presLayoutVars>
          <dgm:chMax val="0"/>
          <dgm:chPref val="0"/>
        </dgm:presLayoutVars>
      </dgm:prSet>
      <dgm:spPr/>
    </dgm:pt>
    <dgm:pt modelId="{713B3554-4E43-4905-AD61-A7916C83BDBB}" type="pres">
      <dgm:prSet presAssocID="{77ADC8C9-E903-4312-8906-A84A87485C76}" presName="sibTrans" presStyleCnt="0"/>
      <dgm:spPr/>
    </dgm:pt>
    <dgm:pt modelId="{7F2BDAFA-8044-4EB8-BCC0-4896EDAC3C50}" type="pres">
      <dgm:prSet presAssocID="{F4C83BFE-FCBC-4C9D-8C29-1978D8B2BFE0}" presName="compNode" presStyleCnt="0"/>
      <dgm:spPr/>
    </dgm:pt>
    <dgm:pt modelId="{E767DDB9-6852-4CAD-9388-C0397DF580C7}" type="pres">
      <dgm:prSet presAssocID="{F4C83BFE-FCBC-4C9D-8C29-1978D8B2BFE0}" presName="bgRect" presStyleLbl="bgShp" presStyleIdx="3" presStyleCnt="8"/>
      <dgm:spPr/>
    </dgm:pt>
    <dgm:pt modelId="{E9888AF7-485A-4DD0-90D4-F28CE0748183}" type="pres">
      <dgm:prSet presAssocID="{F4C83BFE-FCBC-4C9D-8C29-1978D8B2BFE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che"/>
        </a:ext>
      </dgm:extLst>
    </dgm:pt>
    <dgm:pt modelId="{DE89271B-C8EE-4698-B6DB-8B4ABC39E9B4}" type="pres">
      <dgm:prSet presAssocID="{F4C83BFE-FCBC-4C9D-8C29-1978D8B2BFE0}" presName="spaceRect" presStyleCnt="0"/>
      <dgm:spPr/>
    </dgm:pt>
    <dgm:pt modelId="{71605FD9-0004-4B7C-A720-528A10396BAA}" type="pres">
      <dgm:prSet presAssocID="{F4C83BFE-FCBC-4C9D-8C29-1978D8B2BFE0}" presName="parTx" presStyleLbl="revTx" presStyleIdx="4" presStyleCnt="10">
        <dgm:presLayoutVars>
          <dgm:chMax val="0"/>
          <dgm:chPref val="0"/>
        </dgm:presLayoutVars>
      </dgm:prSet>
      <dgm:spPr/>
    </dgm:pt>
    <dgm:pt modelId="{3672CC97-5CAB-4C85-AEA5-4FF144F3E058}" type="pres">
      <dgm:prSet presAssocID="{F4C83BFE-FCBC-4C9D-8C29-1978D8B2BFE0}" presName="desTx" presStyleLbl="revTx" presStyleIdx="5" presStyleCnt="10" custScaleX="125295" custLinFactNeighborX="-5355">
        <dgm:presLayoutVars/>
      </dgm:prSet>
      <dgm:spPr/>
    </dgm:pt>
    <dgm:pt modelId="{79C1ECD4-3789-40CA-9952-8FFD917F95C7}" type="pres">
      <dgm:prSet presAssocID="{642A5AA5-1351-4314-8EF2-A71A603351A2}" presName="sibTrans" presStyleCnt="0"/>
      <dgm:spPr/>
    </dgm:pt>
    <dgm:pt modelId="{EA8DC0FB-75BC-4972-AC51-F493C7A19242}" type="pres">
      <dgm:prSet presAssocID="{19BDC524-725D-441E-B6E2-A87C9F892E70}" presName="compNode" presStyleCnt="0"/>
      <dgm:spPr/>
    </dgm:pt>
    <dgm:pt modelId="{8CC2992C-7F0C-4B6F-BE1A-057D331D2A2B}" type="pres">
      <dgm:prSet presAssocID="{19BDC524-725D-441E-B6E2-A87C9F892E70}" presName="bgRect" presStyleLbl="bgShp" presStyleIdx="4" presStyleCnt="8"/>
      <dgm:spPr/>
    </dgm:pt>
    <dgm:pt modelId="{5703CF1F-F2C6-470C-95E8-E72F4B3A8323}" type="pres">
      <dgm:prSet presAssocID="{19BDC524-725D-441E-B6E2-A87C9F892E7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ègle"/>
        </a:ext>
      </dgm:extLst>
    </dgm:pt>
    <dgm:pt modelId="{27A0A82A-1A51-4A44-986E-B7FE1015F132}" type="pres">
      <dgm:prSet presAssocID="{19BDC524-725D-441E-B6E2-A87C9F892E70}" presName="spaceRect" presStyleCnt="0"/>
      <dgm:spPr/>
    </dgm:pt>
    <dgm:pt modelId="{161CDCA5-5F5F-4363-BFF4-30BBCD76DFF6}" type="pres">
      <dgm:prSet presAssocID="{19BDC524-725D-441E-B6E2-A87C9F892E70}" presName="parTx" presStyleLbl="revTx" presStyleIdx="6" presStyleCnt="10">
        <dgm:presLayoutVars>
          <dgm:chMax val="0"/>
          <dgm:chPref val="0"/>
        </dgm:presLayoutVars>
      </dgm:prSet>
      <dgm:spPr/>
    </dgm:pt>
    <dgm:pt modelId="{60E331C3-2DA6-4DE8-A0A4-8BBE390C3477}" type="pres">
      <dgm:prSet presAssocID="{4C65E873-06B1-414F-AEB7-0853FF5E9398}" presName="sibTrans" presStyleCnt="0"/>
      <dgm:spPr/>
    </dgm:pt>
    <dgm:pt modelId="{67F96B7E-9649-4271-934C-B55AC1D7E4A5}" type="pres">
      <dgm:prSet presAssocID="{6304D807-60BA-4746-80B1-40C1AFEF9CD6}" presName="compNode" presStyleCnt="0"/>
      <dgm:spPr/>
    </dgm:pt>
    <dgm:pt modelId="{325BC540-2C52-4EF7-947D-26045597792A}" type="pres">
      <dgm:prSet presAssocID="{6304D807-60BA-4746-80B1-40C1AFEF9CD6}" presName="bgRect" presStyleLbl="bgShp" presStyleIdx="5" presStyleCnt="8"/>
      <dgm:spPr/>
    </dgm:pt>
    <dgm:pt modelId="{D5EE5FEE-D958-464E-920C-E9700447E9C2}" type="pres">
      <dgm:prSet presAssocID="{6304D807-60BA-4746-80B1-40C1AFEF9CD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rayon"/>
        </a:ext>
      </dgm:extLst>
    </dgm:pt>
    <dgm:pt modelId="{1DB599CF-D743-4129-8C45-84E2A5693690}" type="pres">
      <dgm:prSet presAssocID="{6304D807-60BA-4746-80B1-40C1AFEF9CD6}" presName="spaceRect" presStyleCnt="0"/>
      <dgm:spPr/>
    </dgm:pt>
    <dgm:pt modelId="{3320EA37-0999-4EAA-8AA4-C2ED032BA71F}" type="pres">
      <dgm:prSet presAssocID="{6304D807-60BA-4746-80B1-40C1AFEF9CD6}" presName="parTx" presStyleLbl="revTx" presStyleIdx="7" presStyleCnt="10">
        <dgm:presLayoutVars>
          <dgm:chMax val="0"/>
          <dgm:chPref val="0"/>
        </dgm:presLayoutVars>
      </dgm:prSet>
      <dgm:spPr/>
    </dgm:pt>
    <dgm:pt modelId="{56BF1057-F5F0-42FC-8D53-EFEEEFC8864B}" type="pres">
      <dgm:prSet presAssocID="{B39A1A6B-2760-4437-8576-B375D2E8D18F}" presName="sibTrans" presStyleCnt="0"/>
      <dgm:spPr/>
    </dgm:pt>
    <dgm:pt modelId="{280DDBE4-B809-46DC-B976-D8A46199672D}" type="pres">
      <dgm:prSet presAssocID="{767D57C7-910D-4DF8-813E-A7DFF6276B28}" presName="compNode" presStyleCnt="0"/>
      <dgm:spPr/>
    </dgm:pt>
    <dgm:pt modelId="{BAAA5ECF-8B20-4EB2-97F3-8CE867A35827}" type="pres">
      <dgm:prSet presAssocID="{767D57C7-910D-4DF8-813E-A7DFF6276B28}" presName="bgRect" presStyleLbl="bgShp" presStyleIdx="6" presStyleCnt="8"/>
      <dgm:spPr/>
    </dgm:pt>
    <dgm:pt modelId="{D8CE33B9-C5E6-4EB2-B1CC-5CA93356E54E}" type="pres">
      <dgm:prSet presAssocID="{767D57C7-910D-4DF8-813E-A7DFF6276B2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Repère"/>
        </a:ext>
      </dgm:extLst>
    </dgm:pt>
    <dgm:pt modelId="{51381F8C-10E7-4687-B6F5-9D47DE0C8E25}" type="pres">
      <dgm:prSet presAssocID="{767D57C7-910D-4DF8-813E-A7DFF6276B28}" presName="spaceRect" presStyleCnt="0"/>
      <dgm:spPr/>
    </dgm:pt>
    <dgm:pt modelId="{084FA476-BAEF-43AD-A74B-DB99FACD9985}" type="pres">
      <dgm:prSet presAssocID="{767D57C7-910D-4DF8-813E-A7DFF6276B28}" presName="parTx" presStyleLbl="revTx" presStyleIdx="8" presStyleCnt="10">
        <dgm:presLayoutVars>
          <dgm:chMax val="0"/>
          <dgm:chPref val="0"/>
        </dgm:presLayoutVars>
      </dgm:prSet>
      <dgm:spPr/>
    </dgm:pt>
    <dgm:pt modelId="{FD8AF89F-452A-48B3-96AA-40C8779B1CA9}" type="pres">
      <dgm:prSet presAssocID="{1EF5139B-1609-4FE9-9DC5-9F06E9C7C88B}" presName="sibTrans" presStyleCnt="0"/>
      <dgm:spPr/>
    </dgm:pt>
    <dgm:pt modelId="{4893B718-5513-4DB8-A2C8-D664F04CDD8E}" type="pres">
      <dgm:prSet presAssocID="{6BE3C42D-FA90-4030-BA8B-569F05908565}" presName="compNode" presStyleCnt="0"/>
      <dgm:spPr/>
    </dgm:pt>
    <dgm:pt modelId="{B69A3806-3EBD-451C-B30C-42CA9DE446F8}" type="pres">
      <dgm:prSet presAssocID="{6BE3C42D-FA90-4030-BA8B-569F05908565}" presName="bgRect" presStyleLbl="bgShp" presStyleIdx="7" presStyleCnt="8"/>
      <dgm:spPr/>
    </dgm:pt>
    <dgm:pt modelId="{D93FD871-3D03-4862-9539-2DF4ABB251C3}" type="pres">
      <dgm:prSet presAssocID="{6BE3C42D-FA90-4030-BA8B-569F05908565}"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Ampoule"/>
        </a:ext>
      </dgm:extLst>
    </dgm:pt>
    <dgm:pt modelId="{63FAE2CD-3B33-4AAF-A78A-CE833E43133C}" type="pres">
      <dgm:prSet presAssocID="{6BE3C42D-FA90-4030-BA8B-569F05908565}" presName="spaceRect" presStyleCnt="0"/>
      <dgm:spPr/>
    </dgm:pt>
    <dgm:pt modelId="{293EDFBB-8C0B-4C03-B7FA-A7BB2FED2A05}" type="pres">
      <dgm:prSet presAssocID="{6BE3C42D-FA90-4030-BA8B-569F05908565}" presName="parTx" presStyleLbl="revTx" presStyleIdx="9" presStyleCnt="10">
        <dgm:presLayoutVars>
          <dgm:chMax val="0"/>
          <dgm:chPref val="0"/>
        </dgm:presLayoutVars>
      </dgm:prSet>
      <dgm:spPr/>
    </dgm:pt>
  </dgm:ptLst>
  <dgm:cxnLst>
    <dgm:cxn modelId="{09BF4105-D101-4DDE-B934-6F4F4869A896}" type="presOf" srcId="{46E8AE11-6DBA-479C-8C70-763DF50E4143}" destId="{3672CC97-5CAB-4C85-AEA5-4FF144F3E058}" srcOrd="0" destOrd="1" presId="urn:microsoft.com/office/officeart/2018/2/layout/IconVerticalSolidList"/>
    <dgm:cxn modelId="{DC4D040A-7939-435C-80B0-36C6854A7E79}" type="presOf" srcId="{6BE3C42D-FA90-4030-BA8B-569F05908565}" destId="{293EDFBB-8C0B-4C03-B7FA-A7BB2FED2A05}" srcOrd="0" destOrd="0" presId="urn:microsoft.com/office/officeart/2018/2/layout/IconVerticalSolidList"/>
    <dgm:cxn modelId="{74B51411-9743-4B4D-9472-AC0BA543CE32}" type="presOf" srcId="{56D27405-DE76-4C74-83B4-24B8962348E3}" destId="{0CA54B74-22C5-44F9-AC72-3CDE2A9BEF52}" srcOrd="0" destOrd="0" presId="urn:microsoft.com/office/officeart/2018/2/layout/IconVerticalSolidList"/>
    <dgm:cxn modelId="{9E2EF811-5C3A-435B-A89F-E7477F49D7B6}" srcId="{F88B40C3-2345-4FE0-89FA-90CB565062FD}" destId="{F4C83BFE-FCBC-4C9D-8C29-1978D8B2BFE0}" srcOrd="3" destOrd="0" parTransId="{24669C68-082F-431B-94F6-3417C85E2F92}" sibTransId="{642A5AA5-1351-4314-8EF2-A71A603351A2}"/>
    <dgm:cxn modelId="{E77B2916-2FFC-40D9-97C9-97D2194C2210}" srcId="{F88B40C3-2345-4FE0-89FA-90CB565062FD}" destId="{19BDC524-725D-441E-B6E2-A87C9F892E70}" srcOrd="4" destOrd="0" parTransId="{A18F17C1-DA6D-4519-9278-51B6A447F446}" sibTransId="{4C65E873-06B1-414F-AEB7-0853FF5E9398}"/>
    <dgm:cxn modelId="{3E0A6A18-E593-4EAF-B233-C2AFC891DE1B}" type="presOf" srcId="{A005D648-EC39-4C57-B46D-85B21D1D5502}" destId="{1A4A370E-3F96-4DD9-AC5B-B50A548B409E}" srcOrd="0" destOrd="0" presId="urn:microsoft.com/office/officeart/2018/2/layout/IconVerticalSolidList"/>
    <dgm:cxn modelId="{122C8A28-1815-4419-A3F3-F02DEABEB55D}" type="presOf" srcId="{3AAD7032-9FF1-4F62-9770-09B1AF687B88}" destId="{6EA7F141-8E15-4A4A-AFBA-B24E37309EE1}" srcOrd="0" destOrd="1" presId="urn:microsoft.com/office/officeart/2018/2/layout/IconVerticalSolidList"/>
    <dgm:cxn modelId="{070E8830-A5E8-42E2-9B31-B70562735C37}" type="presOf" srcId="{6304D807-60BA-4746-80B1-40C1AFEF9CD6}" destId="{3320EA37-0999-4EAA-8AA4-C2ED032BA71F}" srcOrd="0" destOrd="0" presId="urn:microsoft.com/office/officeart/2018/2/layout/IconVerticalSolidList"/>
    <dgm:cxn modelId="{EF929734-4747-4395-89E5-717971470B9E}" type="presOf" srcId="{767D57C7-910D-4DF8-813E-A7DFF6276B28}" destId="{084FA476-BAEF-43AD-A74B-DB99FACD9985}" srcOrd="0" destOrd="0" presId="urn:microsoft.com/office/officeart/2018/2/layout/IconVerticalSolidList"/>
    <dgm:cxn modelId="{F3D00137-7C5B-4008-ABBB-7B81EF74B93A}" type="presOf" srcId="{F4C83BFE-FCBC-4C9D-8C29-1978D8B2BFE0}" destId="{71605FD9-0004-4B7C-A720-528A10396BAA}" srcOrd="0" destOrd="0" presId="urn:microsoft.com/office/officeart/2018/2/layout/IconVerticalSolidList"/>
    <dgm:cxn modelId="{C2031553-582B-413E-9555-191AB18DEFBA}" srcId="{F88B40C3-2345-4FE0-89FA-90CB565062FD}" destId="{D1E21E40-36BD-4069-92DA-58BF64FC0FF4}" srcOrd="2" destOrd="0" parTransId="{A6A7D48F-235B-4DDB-AD75-93A6D8A3CA77}" sibTransId="{77ADC8C9-E903-4312-8906-A84A87485C76}"/>
    <dgm:cxn modelId="{6073015A-25DE-4B08-B3B6-7A7A0A8B9F53}" type="presOf" srcId="{D3B2E53A-859D-4595-9777-CA8E6146BEB9}" destId="{6EA7F141-8E15-4A4A-AFBA-B24E37309EE1}" srcOrd="0" destOrd="0" presId="urn:microsoft.com/office/officeart/2018/2/layout/IconVerticalSolidList"/>
    <dgm:cxn modelId="{011E6968-A50D-4025-A621-230809617AB4}" srcId="{F4C83BFE-FCBC-4C9D-8C29-1978D8B2BFE0}" destId="{F7BDAE30-953F-4E6E-88BB-03428E74FD5E}" srcOrd="0" destOrd="0" parTransId="{B726D543-1323-406A-97F8-BFFDC9071BFE}" sibTransId="{288E47E6-FB24-444C-81FF-4D1E2F849089}"/>
    <dgm:cxn modelId="{BAEACC6E-3A6B-475F-AC86-B4766B86A09F}" type="presOf" srcId="{F7BDAE30-953F-4E6E-88BB-03428E74FD5E}" destId="{3672CC97-5CAB-4C85-AEA5-4FF144F3E058}" srcOrd="0" destOrd="0" presId="urn:microsoft.com/office/officeart/2018/2/layout/IconVerticalSolidList"/>
    <dgm:cxn modelId="{2325E086-F437-4DD2-8D12-CAC885B8ECA4}" srcId="{F88B40C3-2345-4FE0-89FA-90CB565062FD}" destId="{767D57C7-910D-4DF8-813E-A7DFF6276B28}" srcOrd="6" destOrd="0" parTransId="{9499CE65-A814-4F90-9CE1-EA6054E33BFC}" sibTransId="{1EF5139B-1609-4FE9-9DC5-9F06E9C7C88B}"/>
    <dgm:cxn modelId="{83CD228C-2A88-4A33-AA30-513658FD12BC}" type="presOf" srcId="{D1E21E40-36BD-4069-92DA-58BF64FC0FF4}" destId="{B298C13C-D9EB-4A37-B58E-8D6672073143}" srcOrd="0" destOrd="0" presId="urn:microsoft.com/office/officeart/2018/2/layout/IconVerticalSolidList"/>
    <dgm:cxn modelId="{A3B3C495-69B6-4357-9AE8-7968D417D291}" type="presOf" srcId="{19BDC524-725D-441E-B6E2-A87C9F892E70}" destId="{161CDCA5-5F5F-4363-BFF4-30BBCD76DFF6}" srcOrd="0" destOrd="0" presId="urn:microsoft.com/office/officeart/2018/2/layout/IconVerticalSolidList"/>
    <dgm:cxn modelId="{8AA998AC-F44B-4249-B3C6-5A54F48F0EDB}" srcId="{F4C83BFE-FCBC-4C9D-8C29-1978D8B2BFE0}" destId="{46E8AE11-6DBA-479C-8C70-763DF50E4143}" srcOrd="1" destOrd="0" parTransId="{BF0EAB74-3B97-4550-8F8B-E3CE79AA51E6}" sibTransId="{B53E9671-5BBE-4723-8CE9-A2D7F2BC6FBB}"/>
    <dgm:cxn modelId="{36754BBE-0CFF-4C97-B7D6-DF51394015CC}" srcId="{A005D648-EC39-4C57-B46D-85B21D1D5502}" destId="{3AAD7032-9FF1-4F62-9770-09B1AF687B88}" srcOrd="1" destOrd="0" parTransId="{A34C5C6E-2675-402C-9EF0-E896F7FE271F}" sibTransId="{71A51DC1-9F8D-4171-953A-5E25A1A547E6}"/>
    <dgm:cxn modelId="{21B482C5-7160-46FE-8824-25C310E5D14E}" srcId="{F88B40C3-2345-4FE0-89FA-90CB565062FD}" destId="{A005D648-EC39-4C57-B46D-85B21D1D5502}" srcOrd="0" destOrd="0" parTransId="{A9156889-B4DA-4DCE-8B44-719F31088401}" sibTransId="{AF1E7E64-2798-4278-8DF7-BFB50DF3B4D7}"/>
    <dgm:cxn modelId="{832425D0-F46D-4CA1-886B-1EE18B2ED412}" srcId="{F88B40C3-2345-4FE0-89FA-90CB565062FD}" destId="{6BE3C42D-FA90-4030-BA8B-569F05908565}" srcOrd="7" destOrd="0" parTransId="{0A9DB3B5-B648-4620-ABBE-529057D09A9C}" sibTransId="{15ED1BF8-AE41-4789-B0EE-EB3B8B825B6F}"/>
    <dgm:cxn modelId="{8300C8DF-840D-4A31-97EE-3408E7A74DA0}" srcId="{F88B40C3-2345-4FE0-89FA-90CB565062FD}" destId="{6304D807-60BA-4746-80B1-40C1AFEF9CD6}" srcOrd="5" destOrd="0" parTransId="{F68F5194-BBF6-43FB-A1A9-A7E967A16D11}" sibTransId="{B39A1A6B-2760-4437-8576-B375D2E8D18F}"/>
    <dgm:cxn modelId="{B1EAD9E0-ED8B-45BF-BD46-DDAAB6E38489}" srcId="{A005D648-EC39-4C57-B46D-85B21D1D5502}" destId="{D3B2E53A-859D-4595-9777-CA8E6146BEB9}" srcOrd="0" destOrd="0" parTransId="{DCA21988-B27E-493D-A4F0-471B024602C7}" sibTransId="{683F21D3-6994-4D98-84A0-1C9CCA367FD0}"/>
    <dgm:cxn modelId="{F833C5EB-21F6-4B10-8805-334CA8CF80D2}" srcId="{F88B40C3-2345-4FE0-89FA-90CB565062FD}" destId="{56D27405-DE76-4C74-83B4-24B8962348E3}" srcOrd="1" destOrd="0" parTransId="{FDF43011-3A92-4B6D-8B38-AE16E0931201}" sibTransId="{6C35D71D-1635-4BFD-99AE-6C982EA2D142}"/>
    <dgm:cxn modelId="{6A0001F2-C21F-4CF4-BDD7-70367B9A2C00}" type="presOf" srcId="{F88B40C3-2345-4FE0-89FA-90CB565062FD}" destId="{2BD93B7E-18F6-4764-AF30-0824E152C8B3}" srcOrd="0" destOrd="0" presId="urn:microsoft.com/office/officeart/2018/2/layout/IconVerticalSolidList"/>
    <dgm:cxn modelId="{3A534691-CB2E-4178-80D5-699BF4F0A262}" type="presParOf" srcId="{2BD93B7E-18F6-4764-AF30-0824E152C8B3}" destId="{3242E723-390F-46FE-9899-B96A0A53BC59}" srcOrd="0" destOrd="0" presId="urn:microsoft.com/office/officeart/2018/2/layout/IconVerticalSolidList"/>
    <dgm:cxn modelId="{F6FD7582-54F4-4583-8DB5-42E17203CE39}" type="presParOf" srcId="{3242E723-390F-46FE-9899-B96A0A53BC59}" destId="{12449B67-1A58-4403-B013-32A0044EA0E2}" srcOrd="0" destOrd="0" presId="urn:microsoft.com/office/officeart/2018/2/layout/IconVerticalSolidList"/>
    <dgm:cxn modelId="{9C01C2F8-D069-485C-AF50-F1DB54DBBF22}" type="presParOf" srcId="{3242E723-390F-46FE-9899-B96A0A53BC59}" destId="{8366A0A2-B9A8-4384-B181-0B35557152AB}" srcOrd="1" destOrd="0" presId="urn:microsoft.com/office/officeart/2018/2/layout/IconVerticalSolidList"/>
    <dgm:cxn modelId="{858C3680-94CF-4D16-8F4E-778B36F81118}" type="presParOf" srcId="{3242E723-390F-46FE-9899-B96A0A53BC59}" destId="{3048F5EB-511C-4892-A30B-6A1F436ECFB4}" srcOrd="2" destOrd="0" presId="urn:microsoft.com/office/officeart/2018/2/layout/IconVerticalSolidList"/>
    <dgm:cxn modelId="{1416D850-2D58-422A-9EF6-55F0B80A9CF8}" type="presParOf" srcId="{3242E723-390F-46FE-9899-B96A0A53BC59}" destId="{1A4A370E-3F96-4DD9-AC5B-B50A548B409E}" srcOrd="3" destOrd="0" presId="urn:microsoft.com/office/officeart/2018/2/layout/IconVerticalSolidList"/>
    <dgm:cxn modelId="{7806AA95-D098-4B60-9CA5-C25F5C6B495B}" type="presParOf" srcId="{3242E723-390F-46FE-9899-B96A0A53BC59}" destId="{6EA7F141-8E15-4A4A-AFBA-B24E37309EE1}" srcOrd="4" destOrd="0" presId="urn:microsoft.com/office/officeart/2018/2/layout/IconVerticalSolidList"/>
    <dgm:cxn modelId="{FC2263DF-EFF6-446F-BA45-B2B3D5F65A8B}" type="presParOf" srcId="{2BD93B7E-18F6-4764-AF30-0824E152C8B3}" destId="{BDF6F2E3-07BD-41BC-BC0D-341DF8CCDD5A}" srcOrd="1" destOrd="0" presId="urn:microsoft.com/office/officeart/2018/2/layout/IconVerticalSolidList"/>
    <dgm:cxn modelId="{FC78BF44-6A8C-4038-8904-8A327AF78C32}" type="presParOf" srcId="{2BD93B7E-18F6-4764-AF30-0824E152C8B3}" destId="{7D3D7FC7-FBC8-45F2-B2DF-16CF7BC1578E}" srcOrd="2" destOrd="0" presId="urn:microsoft.com/office/officeart/2018/2/layout/IconVerticalSolidList"/>
    <dgm:cxn modelId="{07101965-B0E7-4772-A360-2D2EDFCF15E5}" type="presParOf" srcId="{7D3D7FC7-FBC8-45F2-B2DF-16CF7BC1578E}" destId="{B4DCAD06-0D79-4E2E-8C06-7B45AEE83360}" srcOrd="0" destOrd="0" presId="urn:microsoft.com/office/officeart/2018/2/layout/IconVerticalSolidList"/>
    <dgm:cxn modelId="{E352F0CE-514B-4B39-A13F-11C11C0B541D}" type="presParOf" srcId="{7D3D7FC7-FBC8-45F2-B2DF-16CF7BC1578E}" destId="{E9C6D42D-EF1A-40C4-A5B0-C3D5EB38C967}" srcOrd="1" destOrd="0" presId="urn:microsoft.com/office/officeart/2018/2/layout/IconVerticalSolidList"/>
    <dgm:cxn modelId="{9977BEA4-43F2-4641-A111-765C6D369859}" type="presParOf" srcId="{7D3D7FC7-FBC8-45F2-B2DF-16CF7BC1578E}" destId="{A20A16A8-D14F-4370-8EC5-31574FB97E50}" srcOrd="2" destOrd="0" presId="urn:microsoft.com/office/officeart/2018/2/layout/IconVerticalSolidList"/>
    <dgm:cxn modelId="{9C941828-BC2A-48AD-B390-140071C20AC9}" type="presParOf" srcId="{7D3D7FC7-FBC8-45F2-B2DF-16CF7BC1578E}" destId="{0CA54B74-22C5-44F9-AC72-3CDE2A9BEF52}" srcOrd="3" destOrd="0" presId="urn:microsoft.com/office/officeart/2018/2/layout/IconVerticalSolidList"/>
    <dgm:cxn modelId="{B798D979-BE16-4182-89AF-733ED3312B13}" type="presParOf" srcId="{2BD93B7E-18F6-4764-AF30-0824E152C8B3}" destId="{A4AD822E-8183-413E-A542-250589662C97}" srcOrd="3" destOrd="0" presId="urn:microsoft.com/office/officeart/2018/2/layout/IconVerticalSolidList"/>
    <dgm:cxn modelId="{69BB299F-5DE2-418A-8320-C24AA60CE157}" type="presParOf" srcId="{2BD93B7E-18F6-4764-AF30-0824E152C8B3}" destId="{0005F7E1-13C4-4262-9C60-2F9502F7A01E}" srcOrd="4" destOrd="0" presId="urn:microsoft.com/office/officeart/2018/2/layout/IconVerticalSolidList"/>
    <dgm:cxn modelId="{CF8C201F-8E30-4600-BF83-97A8430FB88E}" type="presParOf" srcId="{0005F7E1-13C4-4262-9C60-2F9502F7A01E}" destId="{9208EF66-83B3-4972-8CCE-EC4D4964C4AF}" srcOrd="0" destOrd="0" presId="urn:microsoft.com/office/officeart/2018/2/layout/IconVerticalSolidList"/>
    <dgm:cxn modelId="{433EF0B1-CEC9-4517-B2C1-071D4E5DB5FD}" type="presParOf" srcId="{0005F7E1-13C4-4262-9C60-2F9502F7A01E}" destId="{B94519CB-E689-4032-8DE0-B0BD7E49A4B4}" srcOrd="1" destOrd="0" presId="urn:microsoft.com/office/officeart/2018/2/layout/IconVerticalSolidList"/>
    <dgm:cxn modelId="{E0CDCF5E-9ED5-47CF-A723-7EDD5D717957}" type="presParOf" srcId="{0005F7E1-13C4-4262-9C60-2F9502F7A01E}" destId="{1A181A79-289C-4A46-8EDE-FCB2A7DF899A}" srcOrd="2" destOrd="0" presId="urn:microsoft.com/office/officeart/2018/2/layout/IconVerticalSolidList"/>
    <dgm:cxn modelId="{65ED0638-4CB2-4EDC-BA46-89CDD5DCE885}" type="presParOf" srcId="{0005F7E1-13C4-4262-9C60-2F9502F7A01E}" destId="{B298C13C-D9EB-4A37-B58E-8D6672073143}" srcOrd="3" destOrd="0" presId="urn:microsoft.com/office/officeart/2018/2/layout/IconVerticalSolidList"/>
    <dgm:cxn modelId="{401690ED-8341-40A2-930B-C6AD0AFD84EA}" type="presParOf" srcId="{2BD93B7E-18F6-4764-AF30-0824E152C8B3}" destId="{713B3554-4E43-4905-AD61-A7916C83BDBB}" srcOrd="5" destOrd="0" presId="urn:microsoft.com/office/officeart/2018/2/layout/IconVerticalSolidList"/>
    <dgm:cxn modelId="{33074A20-2A28-429F-BED7-2CBA960D8DE6}" type="presParOf" srcId="{2BD93B7E-18F6-4764-AF30-0824E152C8B3}" destId="{7F2BDAFA-8044-4EB8-BCC0-4896EDAC3C50}" srcOrd="6" destOrd="0" presId="urn:microsoft.com/office/officeart/2018/2/layout/IconVerticalSolidList"/>
    <dgm:cxn modelId="{8B76994A-52D1-47AB-B23B-745085EC8C18}" type="presParOf" srcId="{7F2BDAFA-8044-4EB8-BCC0-4896EDAC3C50}" destId="{E767DDB9-6852-4CAD-9388-C0397DF580C7}" srcOrd="0" destOrd="0" presId="urn:microsoft.com/office/officeart/2018/2/layout/IconVerticalSolidList"/>
    <dgm:cxn modelId="{89A78AF0-0D27-42D9-83BD-10BF9C029C10}" type="presParOf" srcId="{7F2BDAFA-8044-4EB8-BCC0-4896EDAC3C50}" destId="{E9888AF7-485A-4DD0-90D4-F28CE0748183}" srcOrd="1" destOrd="0" presId="urn:microsoft.com/office/officeart/2018/2/layout/IconVerticalSolidList"/>
    <dgm:cxn modelId="{C2CA1A5C-038A-4AC7-9A2C-E5300808A676}" type="presParOf" srcId="{7F2BDAFA-8044-4EB8-BCC0-4896EDAC3C50}" destId="{DE89271B-C8EE-4698-B6DB-8B4ABC39E9B4}" srcOrd="2" destOrd="0" presId="urn:microsoft.com/office/officeart/2018/2/layout/IconVerticalSolidList"/>
    <dgm:cxn modelId="{B0241456-6BBA-40DA-95BB-1E382C829EEB}" type="presParOf" srcId="{7F2BDAFA-8044-4EB8-BCC0-4896EDAC3C50}" destId="{71605FD9-0004-4B7C-A720-528A10396BAA}" srcOrd="3" destOrd="0" presId="urn:microsoft.com/office/officeart/2018/2/layout/IconVerticalSolidList"/>
    <dgm:cxn modelId="{28520893-3837-4A2A-B351-1D080ED959A1}" type="presParOf" srcId="{7F2BDAFA-8044-4EB8-BCC0-4896EDAC3C50}" destId="{3672CC97-5CAB-4C85-AEA5-4FF144F3E058}" srcOrd="4" destOrd="0" presId="urn:microsoft.com/office/officeart/2018/2/layout/IconVerticalSolidList"/>
    <dgm:cxn modelId="{C3852922-FB30-4175-BE37-3D51A82C9203}" type="presParOf" srcId="{2BD93B7E-18F6-4764-AF30-0824E152C8B3}" destId="{79C1ECD4-3789-40CA-9952-8FFD917F95C7}" srcOrd="7" destOrd="0" presId="urn:microsoft.com/office/officeart/2018/2/layout/IconVerticalSolidList"/>
    <dgm:cxn modelId="{2C81FEA0-1603-40EA-951D-CED9C8B8A99D}" type="presParOf" srcId="{2BD93B7E-18F6-4764-AF30-0824E152C8B3}" destId="{EA8DC0FB-75BC-4972-AC51-F493C7A19242}" srcOrd="8" destOrd="0" presId="urn:microsoft.com/office/officeart/2018/2/layout/IconVerticalSolidList"/>
    <dgm:cxn modelId="{5F37F253-0402-4611-AD6A-85CAE988A53E}" type="presParOf" srcId="{EA8DC0FB-75BC-4972-AC51-F493C7A19242}" destId="{8CC2992C-7F0C-4B6F-BE1A-057D331D2A2B}" srcOrd="0" destOrd="0" presId="urn:microsoft.com/office/officeart/2018/2/layout/IconVerticalSolidList"/>
    <dgm:cxn modelId="{B6CD94D1-DF99-4E68-8BD7-0350E3954796}" type="presParOf" srcId="{EA8DC0FB-75BC-4972-AC51-F493C7A19242}" destId="{5703CF1F-F2C6-470C-95E8-E72F4B3A8323}" srcOrd="1" destOrd="0" presId="urn:microsoft.com/office/officeart/2018/2/layout/IconVerticalSolidList"/>
    <dgm:cxn modelId="{35F9AE25-0557-497C-8B22-CD21C4147D29}" type="presParOf" srcId="{EA8DC0FB-75BC-4972-AC51-F493C7A19242}" destId="{27A0A82A-1A51-4A44-986E-B7FE1015F132}" srcOrd="2" destOrd="0" presId="urn:microsoft.com/office/officeart/2018/2/layout/IconVerticalSolidList"/>
    <dgm:cxn modelId="{BD005065-3202-4C9A-B93D-67FAA4D62E3B}" type="presParOf" srcId="{EA8DC0FB-75BC-4972-AC51-F493C7A19242}" destId="{161CDCA5-5F5F-4363-BFF4-30BBCD76DFF6}" srcOrd="3" destOrd="0" presId="urn:microsoft.com/office/officeart/2018/2/layout/IconVerticalSolidList"/>
    <dgm:cxn modelId="{E9FCC7F4-D9DD-4DFB-80E4-462758B89E48}" type="presParOf" srcId="{2BD93B7E-18F6-4764-AF30-0824E152C8B3}" destId="{60E331C3-2DA6-4DE8-A0A4-8BBE390C3477}" srcOrd="9" destOrd="0" presId="urn:microsoft.com/office/officeart/2018/2/layout/IconVerticalSolidList"/>
    <dgm:cxn modelId="{5D08C7AA-6D93-4CA1-8DE5-14A77BF4EC8D}" type="presParOf" srcId="{2BD93B7E-18F6-4764-AF30-0824E152C8B3}" destId="{67F96B7E-9649-4271-934C-B55AC1D7E4A5}" srcOrd="10" destOrd="0" presId="urn:microsoft.com/office/officeart/2018/2/layout/IconVerticalSolidList"/>
    <dgm:cxn modelId="{F1F6F4E4-265E-44FA-AE06-24990928BB25}" type="presParOf" srcId="{67F96B7E-9649-4271-934C-B55AC1D7E4A5}" destId="{325BC540-2C52-4EF7-947D-26045597792A}" srcOrd="0" destOrd="0" presId="urn:microsoft.com/office/officeart/2018/2/layout/IconVerticalSolidList"/>
    <dgm:cxn modelId="{0593A915-84AB-4964-ABDE-25FF32DCCF44}" type="presParOf" srcId="{67F96B7E-9649-4271-934C-B55AC1D7E4A5}" destId="{D5EE5FEE-D958-464E-920C-E9700447E9C2}" srcOrd="1" destOrd="0" presId="urn:microsoft.com/office/officeart/2018/2/layout/IconVerticalSolidList"/>
    <dgm:cxn modelId="{83FCDC0B-FE97-4619-87D2-0EE3F3CBA2F3}" type="presParOf" srcId="{67F96B7E-9649-4271-934C-B55AC1D7E4A5}" destId="{1DB599CF-D743-4129-8C45-84E2A5693690}" srcOrd="2" destOrd="0" presId="urn:microsoft.com/office/officeart/2018/2/layout/IconVerticalSolidList"/>
    <dgm:cxn modelId="{3B0325B0-9CCC-4563-93A5-AB2608A2EE3D}" type="presParOf" srcId="{67F96B7E-9649-4271-934C-B55AC1D7E4A5}" destId="{3320EA37-0999-4EAA-8AA4-C2ED032BA71F}" srcOrd="3" destOrd="0" presId="urn:microsoft.com/office/officeart/2018/2/layout/IconVerticalSolidList"/>
    <dgm:cxn modelId="{EBC03DFA-CAC7-4996-AD38-20C34A9334C9}" type="presParOf" srcId="{2BD93B7E-18F6-4764-AF30-0824E152C8B3}" destId="{56BF1057-F5F0-42FC-8D53-EFEEEFC8864B}" srcOrd="11" destOrd="0" presId="urn:microsoft.com/office/officeart/2018/2/layout/IconVerticalSolidList"/>
    <dgm:cxn modelId="{F138D3BB-CA4F-4288-AC19-0BDE08F126FB}" type="presParOf" srcId="{2BD93B7E-18F6-4764-AF30-0824E152C8B3}" destId="{280DDBE4-B809-46DC-B976-D8A46199672D}" srcOrd="12" destOrd="0" presId="urn:microsoft.com/office/officeart/2018/2/layout/IconVerticalSolidList"/>
    <dgm:cxn modelId="{1AF0A942-BD86-42DA-ACAE-A525CA536B47}" type="presParOf" srcId="{280DDBE4-B809-46DC-B976-D8A46199672D}" destId="{BAAA5ECF-8B20-4EB2-97F3-8CE867A35827}" srcOrd="0" destOrd="0" presId="urn:microsoft.com/office/officeart/2018/2/layout/IconVerticalSolidList"/>
    <dgm:cxn modelId="{C7F20B3E-1612-428D-80A9-2EA2F1D8B29B}" type="presParOf" srcId="{280DDBE4-B809-46DC-B976-D8A46199672D}" destId="{D8CE33B9-C5E6-4EB2-B1CC-5CA93356E54E}" srcOrd="1" destOrd="0" presId="urn:microsoft.com/office/officeart/2018/2/layout/IconVerticalSolidList"/>
    <dgm:cxn modelId="{E0A67399-3E5C-4D51-B95C-6D12521B1241}" type="presParOf" srcId="{280DDBE4-B809-46DC-B976-D8A46199672D}" destId="{51381F8C-10E7-4687-B6F5-9D47DE0C8E25}" srcOrd="2" destOrd="0" presId="urn:microsoft.com/office/officeart/2018/2/layout/IconVerticalSolidList"/>
    <dgm:cxn modelId="{FCBF3E66-A9FB-427A-AF4A-50CBA2FBC43D}" type="presParOf" srcId="{280DDBE4-B809-46DC-B976-D8A46199672D}" destId="{084FA476-BAEF-43AD-A74B-DB99FACD9985}" srcOrd="3" destOrd="0" presId="urn:microsoft.com/office/officeart/2018/2/layout/IconVerticalSolidList"/>
    <dgm:cxn modelId="{19AAE8C5-DA40-443F-9EE1-78A1A8904E85}" type="presParOf" srcId="{2BD93B7E-18F6-4764-AF30-0824E152C8B3}" destId="{FD8AF89F-452A-48B3-96AA-40C8779B1CA9}" srcOrd="13" destOrd="0" presId="urn:microsoft.com/office/officeart/2018/2/layout/IconVerticalSolidList"/>
    <dgm:cxn modelId="{CCC76460-CCEF-4BE3-90E6-C86BC69D9D7E}" type="presParOf" srcId="{2BD93B7E-18F6-4764-AF30-0824E152C8B3}" destId="{4893B718-5513-4DB8-A2C8-D664F04CDD8E}" srcOrd="14" destOrd="0" presId="urn:microsoft.com/office/officeart/2018/2/layout/IconVerticalSolidList"/>
    <dgm:cxn modelId="{95195867-4FED-4888-AD0B-D80F9F9534DC}" type="presParOf" srcId="{4893B718-5513-4DB8-A2C8-D664F04CDD8E}" destId="{B69A3806-3EBD-451C-B30C-42CA9DE446F8}" srcOrd="0" destOrd="0" presId="urn:microsoft.com/office/officeart/2018/2/layout/IconVerticalSolidList"/>
    <dgm:cxn modelId="{35E85D61-8FBB-421A-BF99-C9363FDD7931}" type="presParOf" srcId="{4893B718-5513-4DB8-A2C8-D664F04CDD8E}" destId="{D93FD871-3D03-4862-9539-2DF4ABB251C3}" srcOrd="1" destOrd="0" presId="urn:microsoft.com/office/officeart/2018/2/layout/IconVerticalSolidList"/>
    <dgm:cxn modelId="{C149E5D6-B28B-47E9-907A-588E86CAB8BA}" type="presParOf" srcId="{4893B718-5513-4DB8-A2C8-D664F04CDD8E}" destId="{63FAE2CD-3B33-4AAF-A78A-CE833E43133C}" srcOrd="2" destOrd="0" presId="urn:microsoft.com/office/officeart/2018/2/layout/IconVerticalSolidList"/>
    <dgm:cxn modelId="{F6DBEB0B-842F-4121-A0BC-A95AE31838C3}" type="presParOf" srcId="{4893B718-5513-4DB8-A2C8-D664F04CDD8E}" destId="{293EDFBB-8C0B-4C03-B7FA-A7BB2FED2A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49B67-1A58-4403-B013-32A0044EA0E2}">
      <dsp:nvSpPr>
        <dsp:cNvPr id="0" name=""/>
        <dsp:cNvSpPr/>
      </dsp:nvSpPr>
      <dsp:spPr>
        <a:xfrm>
          <a:off x="-282091" y="5793"/>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6A0A2-B9A8-4384-B181-0B35557152AB}">
      <dsp:nvSpPr>
        <dsp:cNvPr id="0" name=""/>
        <dsp:cNvSpPr/>
      </dsp:nvSpPr>
      <dsp:spPr>
        <a:xfrm>
          <a:off x="-128418" y="122179"/>
          <a:ext cx="279406" cy="279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4A370E-3F96-4DD9-AC5B-B50A548B409E}">
      <dsp:nvSpPr>
        <dsp:cNvPr id="0" name=""/>
        <dsp:cNvSpPr/>
      </dsp:nvSpPr>
      <dsp:spPr>
        <a:xfrm>
          <a:off x="304662" y="7876"/>
          <a:ext cx="4138207"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dirty="0"/>
            <a:t>Contexte : Notre MOOC </a:t>
          </a:r>
          <a:endParaRPr lang="en-US" sz="1600" b="1" kern="1200" dirty="0"/>
        </a:p>
      </dsp:txBody>
      <dsp:txXfrm>
        <a:off x="304662" y="7876"/>
        <a:ext cx="4138207" cy="508012"/>
      </dsp:txXfrm>
    </dsp:sp>
    <dsp:sp modelId="{6EA7F141-8E15-4A4A-AFBA-B24E37309EE1}">
      <dsp:nvSpPr>
        <dsp:cNvPr id="0" name=""/>
        <dsp:cNvSpPr/>
      </dsp:nvSpPr>
      <dsp:spPr>
        <a:xfrm>
          <a:off x="4442869" y="7876"/>
          <a:ext cx="4469906"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622300">
            <a:lnSpc>
              <a:spcPct val="100000"/>
            </a:lnSpc>
            <a:spcBef>
              <a:spcPct val="0"/>
            </a:spcBef>
            <a:spcAft>
              <a:spcPct val="35000"/>
            </a:spcAft>
            <a:buNone/>
          </a:pPr>
          <a:r>
            <a:rPr lang="fr-FR" sz="1400" b="1" kern="1200" dirty="0"/>
            <a:t>public cible, objectifs d’apprentissage et contenus</a:t>
          </a:r>
          <a:endParaRPr lang="en-US" sz="1400" b="1" kern="1200" dirty="0"/>
        </a:p>
        <a:p>
          <a:pPr marL="0" lvl="0" indent="0" algn="l" defTabSz="622300">
            <a:lnSpc>
              <a:spcPct val="100000"/>
            </a:lnSpc>
            <a:spcBef>
              <a:spcPct val="0"/>
            </a:spcBef>
            <a:spcAft>
              <a:spcPct val="35000"/>
            </a:spcAft>
            <a:buNone/>
          </a:pPr>
          <a:r>
            <a:rPr lang="fr-FR" sz="1400" b="1" kern="1200" dirty="0"/>
            <a:t>Difficultés rencontrées</a:t>
          </a:r>
          <a:endParaRPr lang="en-US" sz="1400" b="1" kern="1200" dirty="0"/>
        </a:p>
      </dsp:txBody>
      <dsp:txXfrm>
        <a:off x="4442869" y="7876"/>
        <a:ext cx="4469906" cy="508012"/>
      </dsp:txXfrm>
    </dsp:sp>
    <dsp:sp modelId="{B4DCAD06-0D79-4E2E-8C06-7B45AEE83360}">
      <dsp:nvSpPr>
        <dsp:cNvPr id="0" name=""/>
        <dsp:cNvSpPr/>
      </dsp:nvSpPr>
      <dsp:spPr>
        <a:xfrm>
          <a:off x="-282091" y="642891"/>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6D42D-EF1A-40C4-A5B0-C3D5EB38C967}">
      <dsp:nvSpPr>
        <dsp:cNvPr id="0" name=""/>
        <dsp:cNvSpPr/>
      </dsp:nvSpPr>
      <dsp:spPr>
        <a:xfrm>
          <a:off x="-128418" y="757194"/>
          <a:ext cx="279406" cy="279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54B74-22C5-44F9-AC72-3CDE2A9BEF52}">
      <dsp:nvSpPr>
        <dsp:cNvPr id="0" name=""/>
        <dsp:cNvSpPr/>
      </dsp:nvSpPr>
      <dsp:spPr>
        <a:xfrm>
          <a:off x="304662" y="642891"/>
          <a:ext cx="8608114"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a:t>Questionnement : MOOC versus Moodle, atouts et contraintes ?</a:t>
          </a:r>
          <a:endParaRPr lang="en-US" sz="1600" b="1" kern="1200"/>
        </a:p>
      </dsp:txBody>
      <dsp:txXfrm>
        <a:off x="304662" y="642891"/>
        <a:ext cx="8608114" cy="508012"/>
      </dsp:txXfrm>
    </dsp:sp>
    <dsp:sp modelId="{9208EF66-83B3-4972-8CCE-EC4D4964C4AF}">
      <dsp:nvSpPr>
        <dsp:cNvPr id="0" name=""/>
        <dsp:cNvSpPr/>
      </dsp:nvSpPr>
      <dsp:spPr>
        <a:xfrm>
          <a:off x="-282091" y="1277907"/>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519CB-E689-4032-8DE0-B0BD7E49A4B4}">
      <dsp:nvSpPr>
        <dsp:cNvPr id="0" name=""/>
        <dsp:cNvSpPr/>
      </dsp:nvSpPr>
      <dsp:spPr>
        <a:xfrm>
          <a:off x="-128418" y="1392209"/>
          <a:ext cx="279406" cy="279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8C13C-D9EB-4A37-B58E-8D6672073143}">
      <dsp:nvSpPr>
        <dsp:cNvPr id="0" name=""/>
        <dsp:cNvSpPr/>
      </dsp:nvSpPr>
      <dsp:spPr>
        <a:xfrm>
          <a:off x="304662" y="1277907"/>
          <a:ext cx="8608114"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a:t>Choix et mise en œuvre du parcours pédagogique sur Moodle, pourquoi ?</a:t>
          </a:r>
          <a:endParaRPr lang="en-US" sz="1600" b="1" kern="1200"/>
        </a:p>
      </dsp:txBody>
      <dsp:txXfrm>
        <a:off x="304662" y="1277907"/>
        <a:ext cx="8608114" cy="508012"/>
      </dsp:txXfrm>
    </dsp:sp>
    <dsp:sp modelId="{E767DDB9-6852-4CAD-9388-C0397DF580C7}">
      <dsp:nvSpPr>
        <dsp:cNvPr id="0" name=""/>
        <dsp:cNvSpPr/>
      </dsp:nvSpPr>
      <dsp:spPr>
        <a:xfrm>
          <a:off x="-282091" y="1912922"/>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88AF7-485A-4DD0-90D4-F28CE0748183}">
      <dsp:nvSpPr>
        <dsp:cNvPr id="0" name=""/>
        <dsp:cNvSpPr/>
      </dsp:nvSpPr>
      <dsp:spPr>
        <a:xfrm>
          <a:off x="-128418" y="2027225"/>
          <a:ext cx="279406" cy="279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05FD9-0004-4B7C-A720-528A10396BAA}">
      <dsp:nvSpPr>
        <dsp:cNvPr id="0" name=""/>
        <dsp:cNvSpPr/>
      </dsp:nvSpPr>
      <dsp:spPr>
        <a:xfrm>
          <a:off x="304662" y="1912922"/>
          <a:ext cx="4138207"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dirty="0"/>
            <a:t>Opérationnalisation</a:t>
          </a:r>
          <a:endParaRPr lang="en-US" sz="1600" b="1" kern="1200" dirty="0"/>
        </a:p>
      </dsp:txBody>
      <dsp:txXfrm>
        <a:off x="304662" y="1912922"/>
        <a:ext cx="4138207" cy="508012"/>
      </dsp:txXfrm>
    </dsp:sp>
    <dsp:sp modelId="{3672CC97-5CAB-4C85-AEA5-4FF144F3E058}">
      <dsp:nvSpPr>
        <dsp:cNvPr id="0" name=""/>
        <dsp:cNvSpPr/>
      </dsp:nvSpPr>
      <dsp:spPr>
        <a:xfrm>
          <a:off x="3638174" y="1912922"/>
          <a:ext cx="5600569"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622300">
            <a:lnSpc>
              <a:spcPct val="100000"/>
            </a:lnSpc>
            <a:spcBef>
              <a:spcPct val="0"/>
            </a:spcBef>
            <a:spcAft>
              <a:spcPct val="35000"/>
            </a:spcAft>
            <a:buNone/>
          </a:pPr>
          <a:r>
            <a:rPr lang="fr-FR" sz="1400" b="1" kern="1200" dirty="0"/>
            <a:t>Sélection des ressources essentielles et conception d’un organigramme</a:t>
          </a:r>
          <a:endParaRPr lang="en-US" sz="1400" b="1" kern="1200" dirty="0"/>
        </a:p>
        <a:p>
          <a:pPr marL="0" lvl="0" indent="0" algn="l" defTabSz="622300">
            <a:lnSpc>
              <a:spcPct val="100000"/>
            </a:lnSpc>
            <a:spcBef>
              <a:spcPct val="0"/>
            </a:spcBef>
            <a:spcAft>
              <a:spcPct val="35000"/>
            </a:spcAft>
            <a:buNone/>
          </a:pPr>
          <a:r>
            <a:rPr lang="fr-FR" sz="1400" b="1" kern="1200"/>
            <a:t>Consignes et messages de rappel aux participants distraits</a:t>
          </a:r>
          <a:endParaRPr lang="en-US" sz="1400" b="1" kern="1200"/>
        </a:p>
      </dsp:txBody>
      <dsp:txXfrm>
        <a:off x="3638174" y="1912922"/>
        <a:ext cx="5600569" cy="508012"/>
      </dsp:txXfrm>
    </dsp:sp>
    <dsp:sp modelId="{8CC2992C-7F0C-4B6F-BE1A-057D331D2A2B}">
      <dsp:nvSpPr>
        <dsp:cNvPr id="0" name=""/>
        <dsp:cNvSpPr/>
      </dsp:nvSpPr>
      <dsp:spPr>
        <a:xfrm>
          <a:off x="-282091" y="2547938"/>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3CF1F-F2C6-470C-95E8-E72F4B3A8323}">
      <dsp:nvSpPr>
        <dsp:cNvPr id="0" name=""/>
        <dsp:cNvSpPr/>
      </dsp:nvSpPr>
      <dsp:spPr>
        <a:xfrm>
          <a:off x="-128418" y="2662240"/>
          <a:ext cx="279406" cy="279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CDCA5-5F5F-4363-BFF4-30BBCD76DFF6}">
      <dsp:nvSpPr>
        <dsp:cNvPr id="0" name=""/>
        <dsp:cNvSpPr/>
      </dsp:nvSpPr>
      <dsp:spPr>
        <a:xfrm>
          <a:off x="304662" y="2547938"/>
          <a:ext cx="8608114"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dirty="0"/>
            <a:t>Suivi et mesure des apprentissages</a:t>
          </a:r>
          <a:endParaRPr lang="en-US" sz="1600" b="1" kern="1200" dirty="0"/>
        </a:p>
      </dsp:txBody>
      <dsp:txXfrm>
        <a:off x="304662" y="2547938"/>
        <a:ext cx="8608114" cy="508012"/>
      </dsp:txXfrm>
    </dsp:sp>
    <dsp:sp modelId="{325BC540-2C52-4EF7-947D-26045597792A}">
      <dsp:nvSpPr>
        <dsp:cNvPr id="0" name=""/>
        <dsp:cNvSpPr/>
      </dsp:nvSpPr>
      <dsp:spPr>
        <a:xfrm>
          <a:off x="-282091" y="3182953"/>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E5FEE-D958-464E-920C-E9700447E9C2}">
      <dsp:nvSpPr>
        <dsp:cNvPr id="0" name=""/>
        <dsp:cNvSpPr/>
      </dsp:nvSpPr>
      <dsp:spPr>
        <a:xfrm>
          <a:off x="-128418" y="3297256"/>
          <a:ext cx="279406" cy="2794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0EA37-0999-4EAA-8AA4-C2ED032BA71F}">
      <dsp:nvSpPr>
        <dsp:cNvPr id="0" name=""/>
        <dsp:cNvSpPr/>
      </dsp:nvSpPr>
      <dsp:spPr>
        <a:xfrm>
          <a:off x="304662" y="3182953"/>
          <a:ext cx="8608114"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dirty="0"/>
            <a:t>Points d’attention pour les enseignants  </a:t>
          </a:r>
          <a:endParaRPr lang="en-US" sz="1600" b="1" kern="1200" dirty="0"/>
        </a:p>
      </dsp:txBody>
      <dsp:txXfrm>
        <a:off x="304662" y="3182953"/>
        <a:ext cx="8608114" cy="508012"/>
      </dsp:txXfrm>
    </dsp:sp>
    <dsp:sp modelId="{BAAA5ECF-8B20-4EB2-97F3-8CE867A35827}">
      <dsp:nvSpPr>
        <dsp:cNvPr id="0" name=""/>
        <dsp:cNvSpPr/>
      </dsp:nvSpPr>
      <dsp:spPr>
        <a:xfrm>
          <a:off x="-282091" y="3817968"/>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E33B9-C5E6-4EB2-B1CC-5CA93356E54E}">
      <dsp:nvSpPr>
        <dsp:cNvPr id="0" name=""/>
        <dsp:cNvSpPr/>
      </dsp:nvSpPr>
      <dsp:spPr>
        <a:xfrm>
          <a:off x="-128418" y="3932271"/>
          <a:ext cx="279406" cy="2794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4FA476-BAEF-43AD-A74B-DB99FACD9985}">
      <dsp:nvSpPr>
        <dsp:cNvPr id="0" name=""/>
        <dsp:cNvSpPr/>
      </dsp:nvSpPr>
      <dsp:spPr>
        <a:xfrm>
          <a:off x="304662" y="3817968"/>
          <a:ext cx="8608114"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dirty="0"/>
            <a:t>Evaluation du dispositif : points forts et limites</a:t>
          </a:r>
          <a:endParaRPr lang="en-US" sz="1600" b="1" kern="1200" dirty="0"/>
        </a:p>
      </dsp:txBody>
      <dsp:txXfrm>
        <a:off x="304662" y="3817968"/>
        <a:ext cx="8608114" cy="508012"/>
      </dsp:txXfrm>
    </dsp:sp>
    <dsp:sp modelId="{B69A3806-3EBD-451C-B30C-42CA9DE446F8}">
      <dsp:nvSpPr>
        <dsp:cNvPr id="0" name=""/>
        <dsp:cNvSpPr/>
      </dsp:nvSpPr>
      <dsp:spPr>
        <a:xfrm>
          <a:off x="-282091" y="4452984"/>
          <a:ext cx="9196016" cy="508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FD871-3D03-4862-9539-2DF4ABB251C3}">
      <dsp:nvSpPr>
        <dsp:cNvPr id="0" name=""/>
        <dsp:cNvSpPr/>
      </dsp:nvSpPr>
      <dsp:spPr>
        <a:xfrm>
          <a:off x="-128418" y="4567287"/>
          <a:ext cx="279406" cy="27940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EDFBB-8C0B-4C03-B7FA-A7BB2FED2A05}">
      <dsp:nvSpPr>
        <dsp:cNvPr id="0" name=""/>
        <dsp:cNvSpPr/>
      </dsp:nvSpPr>
      <dsp:spPr>
        <a:xfrm>
          <a:off x="304662" y="4452984"/>
          <a:ext cx="8608114" cy="50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711200">
            <a:lnSpc>
              <a:spcPct val="100000"/>
            </a:lnSpc>
            <a:spcBef>
              <a:spcPct val="0"/>
            </a:spcBef>
            <a:spcAft>
              <a:spcPct val="35000"/>
            </a:spcAft>
            <a:buNone/>
          </a:pPr>
          <a:r>
            <a:rPr lang="fr-FR" sz="1600" b="1" kern="1200" dirty="0"/>
            <a:t>Conclusion</a:t>
          </a:r>
          <a:endParaRPr lang="en-US" sz="1600" b="1" kern="1200" dirty="0"/>
        </a:p>
      </dsp:txBody>
      <dsp:txXfrm>
        <a:off x="304662" y="4452984"/>
        <a:ext cx="8608114" cy="5080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BDF84-DA3D-4D42-AEDD-14068F58D2C7}" type="datetimeFigureOut">
              <a:rPr lang="fr-FR" smtClean="0"/>
              <a:t>06/07/2023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AD100-EF95-E84A-B1BE-C93B6297AED4}" type="slidenum">
              <a:rPr lang="fr-FR" smtClean="0"/>
              <a:t>‹N°›</a:t>
            </a:fld>
            <a:endParaRPr lang="fr-FR"/>
          </a:p>
        </p:txBody>
      </p:sp>
    </p:spTree>
    <p:extLst>
      <p:ext uri="{BB962C8B-B14F-4D97-AF65-F5344CB8AC3E}">
        <p14:creationId xmlns:p14="http://schemas.microsoft.com/office/powerpoint/2010/main" val="113290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A32F0-C339-42CC-A725-6959B01C44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33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10</a:t>
            </a:fld>
            <a:endParaRPr lang="fr-FR"/>
          </a:p>
        </p:txBody>
      </p:sp>
    </p:spTree>
    <p:extLst>
      <p:ext uri="{BB962C8B-B14F-4D97-AF65-F5344CB8AC3E}">
        <p14:creationId xmlns:p14="http://schemas.microsoft.com/office/powerpoint/2010/main" val="253169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16</a:t>
            </a:fld>
            <a:endParaRPr lang="fr-FR"/>
          </a:p>
        </p:txBody>
      </p:sp>
    </p:spTree>
    <p:extLst>
      <p:ext uri="{BB962C8B-B14F-4D97-AF65-F5344CB8AC3E}">
        <p14:creationId xmlns:p14="http://schemas.microsoft.com/office/powerpoint/2010/main" val="34363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2</a:t>
            </a:fld>
            <a:endParaRPr lang="fr-FR"/>
          </a:p>
        </p:txBody>
      </p:sp>
    </p:spTree>
    <p:extLst>
      <p:ext uri="{BB962C8B-B14F-4D97-AF65-F5344CB8AC3E}">
        <p14:creationId xmlns:p14="http://schemas.microsoft.com/office/powerpoint/2010/main" val="115182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3</a:t>
            </a:fld>
            <a:endParaRPr lang="fr-FR"/>
          </a:p>
        </p:txBody>
      </p:sp>
    </p:spTree>
    <p:extLst>
      <p:ext uri="{BB962C8B-B14F-4D97-AF65-F5344CB8AC3E}">
        <p14:creationId xmlns:p14="http://schemas.microsoft.com/office/powerpoint/2010/main" val="9525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4</a:t>
            </a:fld>
            <a:endParaRPr lang="fr-FR"/>
          </a:p>
        </p:txBody>
      </p:sp>
    </p:spTree>
    <p:extLst>
      <p:ext uri="{BB962C8B-B14F-4D97-AF65-F5344CB8AC3E}">
        <p14:creationId xmlns:p14="http://schemas.microsoft.com/office/powerpoint/2010/main" val="43319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5</a:t>
            </a:fld>
            <a:endParaRPr lang="fr-FR"/>
          </a:p>
        </p:txBody>
      </p:sp>
    </p:spTree>
    <p:extLst>
      <p:ext uri="{BB962C8B-B14F-4D97-AF65-F5344CB8AC3E}">
        <p14:creationId xmlns:p14="http://schemas.microsoft.com/office/powerpoint/2010/main" val="245416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6</a:t>
            </a:fld>
            <a:endParaRPr lang="fr-FR"/>
          </a:p>
        </p:txBody>
      </p:sp>
    </p:spTree>
    <p:extLst>
      <p:ext uri="{BB962C8B-B14F-4D97-AF65-F5344CB8AC3E}">
        <p14:creationId xmlns:p14="http://schemas.microsoft.com/office/powerpoint/2010/main" val="329216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7</a:t>
            </a:fld>
            <a:endParaRPr lang="fr-FR"/>
          </a:p>
        </p:txBody>
      </p:sp>
    </p:spTree>
    <p:extLst>
      <p:ext uri="{BB962C8B-B14F-4D97-AF65-F5344CB8AC3E}">
        <p14:creationId xmlns:p14="http://schemas.microsoft.com/office/powerpoint/2010/main" val="418956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8</a:t>
            </a:fld>
            <a:endParaRPr lang="fr-FR"/>
          </a:p>
        </p:txBody>
      </p:sp>
    </p:spTree>
    <p:extLst>
      <p:ext uri="{BB962C8B-B14F-4D97-AF65-F5344CB8AC3E}">
        <p14:creationId xmlns:p14="http://schemas.microsoft.com/office/powerpoint/2010/main" val="196275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45AD100-EF95-E84A-B1BE-C93B6297AED4}" type="slidenum">
              <a:rPr lang="fr-FR" smtClean="0"/>
              <a:t>9</a:t>
            </a:fld>
            <a:endParaRPr lang="fr-FR"/>
          </a:p>
        </p:txBody>
      </p:sp>
    </p:spTree>
    <p:extLst>
      <p:ext uri="{BB962C8B-B14F-4D97-AF65-F5344CB8AC3E}">
        <p14:creationId xmlns:p14="http://schemas.microsoft.com/office/powerpoint/2010/main" val="346451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121C8-5987-CEA1-8943-7A01DD8FB4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CBCCF57-5B18-7BDB-5FD7-BF6A732E4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BA9C91C-3B35-AFB5-CA5E-25B8A4E4BD9E}"/>
              </a:ext>
            </a:extLst>
          </p:cNvPr>
          <p:cNvSpPr>
            <a:spLocks noGrp="1"/>
          </p:cNvSpPr>
          <p:nvPr>
            <p:ph type="dt" sz="half" idx="10"/>
          </p:nvPr>
        </p:nvSpPr>
        <p:spPr/>
        <p:txBody>
          <a:bodyPr/>
          <a:lstStyle/>
          <a:p>
            <a:fld id="{9977A476-D471-8E4E-A066-CF968A013530}" type="datetime1">
              <a:rPr lang="fr-BE" smtClean="0"/>
              <a:t>6/07/23</a:t>
            </a:fld>
            <a:endParaRPr lang="fr-FR"/>
          </a:p>
        </p:txBody>
      </p:sp>
      <p:sp>
        <p:nvSpPr>
          <p:cNvPr id="5" name="Espace réservé du pied de page 4">
            <a:extLst>
              <a:ext uri="{FF2B5EF4-FFF2-40B4-BE49-F238E27FC236}">
                <a16:creationId xmlns:a16="http://schemas.microsoft.com/office/drawing/2014/main" id="{CE41A19E-A7D3-E1A3-2ADC-BC153059C3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8A5F8B-EF38-FD9F-6755-9B4563186869}"/>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61916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1253E-4AE1-463B-7844-0F870824216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98B05EF-18A8-D84C-BBE1-79459CC281F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9B38D2-6835-407F-7256-0784005CDF74}"/>
              </a:ext>
            </a:extLst>
          </p:cNvPr>
          <p:cNvSpPr>
            <a:spLocks noGrp="1"/>
          </p:cNvSpPr>
          <p:nvPr>
            <p:ph type="dt" sz="half" idx="10"/>
          </p:nvPr>
        </p:nvSpPr>
        <p:spPr/>
        <p:txBody>
          <a:bodyPr/>
          <a:lstStyle/>
          <a:p>
            <a:fld id="{0C983744-BAEB-844D-9E7D-459A6032E2F5}" type="datetime1">
              <a:rPr lang="fr-BE" smtClean="0"/>
              <a:t>6/07/23</a:t>
            </a:fld>
            <a:endParaRPr lang="fr-FR"/>
          </a:p>
        </p:txBody>
      </p:sp>
      <p:sp>
        <p:nvSpPr>
          <p:cNvPr id="5" name="Espace réservé du pied de page 4">
            <a:extLst>
              <a:ext uri="{FF2B5EF4-FFF2-40B4-BE49-F238E27FC236}">
                <a16:creationId xmlns:a16="http://schemas.microsoft.com/office/drawing/2014/main" id="{3DB526D4-E3EB-8B67-A958-F22A3B64FC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B82810-8C2C-63B3-405F-44AFBC85DBDC}"/>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317952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1934B2-C704-FE75-9F5F-54CB29A8B9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FEF414E-A654-3440-1683-94B523E7642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B64DFF-9EB8-F87C-F5E7-837C7A18DBB2}"/>
              </a:ext>
            </a:extLst>
          </p:cNvPr>
          <p:cNvSpPr>
            <a:spLocks noGrp="1"/>
          </p:cNvSpPr>
          <p:nvPr>
            <p:ph type="dt" sz="half" idx="10"/>
          </p:nvPr>
        </p:nvSpPr>
        <p:spPr/>
        <p:txBody>
          <a:bodyPr/>
          <a:lstStyle/>
          <a:p>
            <a:fld id="{49D65800-4AB6-174D-B244-4F25FE872FD4}" type="datetime1">
              <a:rPr lang="fr-BE" smtClean="0"/>
              <a:t>6/07/23</a:t>
            </a:fld>
            <a:endParaRPr lang="fr-FR"/>
          </a:p>
        </p:txBody>
      </p:sp>
      <p:sp>
        <p:nvSpPr>
          <p:cNvPr id="5" name="Espace réservé du pied de page 4">
            <a:extLst>
              <a:ext uri="{FF2B5EF4-FFF2-40B4-BE49-F238E27FC236}">
                <a16:creationId xmlns:a16="http://schemas.microsoft.com/office/drawing/2014/main" id="{11986691-D3D8-87B3-D8E6-685C0C5DCE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EBC2B6-4EB1-8CCD-0E37-A95392FD630F}"/>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135112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B69DE-FB17-30F4-41DB-BEB207B418E5}"/>
              </a:ext>
            </a:extLst>
          </p:cNvPr>
          <p:cNvSpPr>
            <a:spLocks noGrp="1"/>
          </p:cNvSpPr>
          <p:nvPr>
            <p:ph type="title"/>
          </p:nvPr>
        </p:nvSpPr>
        <p:spPr>
          <a:xfrm>
            <a:off x="2008553" y="242889"/>
            <a:ext cx="9607185" cy="140334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BC0E3010-3F0C-4FB3-F496-945C211CA0F0}"/>
              </a:ext>
            </a:extLst>
          </p:cNvPr>
          <p:cNvSpPr>
            <a:spLocks noGrp="1"/>
          </p:cNvSpPr>
          <p:nvPr>
            <p:ph idx="1"/>
          </p:nvPr>
        </p:nvSpPr>
        <p:spPr>
          <a:xfrm>
            <a:off x="371475" y="1825625"/>
            <a:ext cx="11244263"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C42C0C-5198-4EB5-09E5-3BB09C43CD72}"/>
              </a:ext>
            </a:extLst>
          </p:cNvPr>
          <p:cNvSpPr>
            <a:spLocks noGrp="1"/>
          </p:cNvSpPr>
          <p:nvPr>
            <p:ph type="dt" sz="half" idx="10"/>
          </p:nvPr>
        </p:nvSpPr>
        <p:spPr/>
        <p:txBody>
          <a:bodyPr/>
          <a:lstStyle/>
          <a:p>
            <a:fld id="{1127842D-8FC7-8F41-8B01-DD176269ECBD}" type="datetime1">
              <a:rPr lang="fr-BE" smtClean="0"/>
              <a:t>6/07/23</a:t>
            </a:fld>
            <a:endParaRPr lang="fr-FR"/>
          </a:p>
        </p:txBody>
      </p:sp>
      <p:sp>
        <p:nvSpPr>
          <p:cNvPr id="5" name="Espace réservé du pied de page 4">
            <a:extLst>
              <a:ext uri="{FF2B5EF4-FFF2-40B4-BE49-F238E27FC236}">
                <a16:creationId xmlns:a16="http://schemas.microsoft.com/office/drawing/2014/main" id="{E4C72329-158F-7AD7-C6B1-BD8521A16C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DF7B0D-83A2-D3DF-7327-93ED96BC71D3}"/>
              </a:ext>
            </a:extLst>
          </p:cNvPr>
          <p:cNvSpPr>
            <a:spLocks noGrp="1"/>
          </p:cNvSpPr>
          <p:nvPr>
            <p:ph type="sldNum" sz="quarter" idx="12"/>
          </p:nvPr>
        </p:nvSpPr>
        <p:spPr/>
        <p:txBody>
          <a:bodyPr/>
          <a:lstStyle>
            <a:lvl1pPr>
              <a:defRPr sz="1800">
                <a:solidFill>
                  <a:schemeClr val="tx1"/>
                </a:solidFill>
              </a:defRPr>
            </a:lvl1pPr>
          </a:lstStyle>
          <a:p>
            <a:fld id="{618BF6C6-CB6B-D940-AC85-AF056F7C02CF}" type="slidenum">
              <a:rPr lang="fr-FR" smtClean="0"/>
              <a:pPr/>
              <a:t>‹N°›</a:t>
            </a:fld>
            <a:endParaRPr lang="fr-FR" dirty="0"/>
          </a:p>
        </p:txBody>
      </p:sp>
      <p:pic>
        <p:nvPicPr>
          <p:cNvPr id="7" name="Graphique 6">
            <a:extLst>
              <a:ext uri="{FF2B5EF4-FFF2-40B4-BE49-F238E27FC236}">
                <a16:creationId xmlns:a16="http://schemas.microsoft.com/office/drawing/2014/main" id="{4362013D-6FCE-AE7E-4DEB-83D9EB172D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1475" y="108260"/>
            <a:ext cx="1637078" cy="1627671"/>
          </a:xfrm>
          <a:prstGeom prst="rect">
            <a:avLst/>
          </a:prstGeom>
        </p:spPr>
      </p:pic>
    </p:spTree>
    <p:extLst>
      <p:ext uri="{BB962C8B-B14F-4D97-AF65-F5344CB8AC3E}">
        <p14:creationId xmlns:p14="http://schemas.microsoft.com/office/powerpoint/2010/main" val="16301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21B45-340A-0B63-6250-21124A1C1B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968EF3B-B1F5-D890-A7CE-D31ECA39D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D38552B-8E70-EECB-D7A7-F0161B000218}"/>
              </a:ext>
            </a:extLst>
          </p:cNvPr>
          <p:cNvSpPr>
            <a:spLocks noGrp="1"/>
          </p:cNvSpPr>
          <p:nvPr>
            <p:ph type="dt" sz="half" idx="10"/>
          </p:nvPr>
        </p:nvSpPr>
        <p:spPr/>
        <p:txBody>
          <a:bodyPr/>
          <a:lstStyle/>
          <a:p>
            <a:fld id="{9DAF6608-FE35-E34E-8BFC-A6D028891EAF}" type="datetime1">
              <a:rPr lang="fr-BE" smtClean="0"/>
              <a:t>6/07/23</a:t>
            </a:fld>
            <a:endParaRPr lang="fr-FR"/>
          </a:p>
        </p:txBody>
      </p:sp>
      <p:sp>
        <p:nvSpPr>
          <p:cNvPr id="5" name="Espace réservé du pied de page 4">
            <a:extLst>
              <a:ext uri="{FF2B5EF4-FFF2-40B4-BE49-F238E27FC236}">
                <a16:creationId xmlns:a16="http://schemas.microsoft.com/office/drawing/2014/main" id="{C0A9D03C-11EA-3D62-09BE-ADCD1A20FB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908B5E-DAC9-5B51-AFF7-AE870328F306}"/>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37217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C3AA4-4012-87CB-8AF1-EA5C6F083D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1676F1-F49A-CC11-C074-BCFE36F5175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DA91A0B-A062-890B-76DD-03AEF8E53EC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7D7CB3-0EC8-A46A-422F-92920DCE443D}"/>
              </a:ext>
            </a:extLst>
          </p:cNvPr>
          <p:cNvSpPr>
            <a:spLocks noGrp="1"/>
          </p:cNvSpPr>
          <p:nvPr>
            <p:ph type="dt" sz="half" idx="10"/>
          </p:nvPr>
        </p:nvSpPr>
        <p:spPr/>
        <p:txBody>
          <a:bodyPr/>
          <a:lstStyle/>
          <a:p>
            <a:fld id="{410980C8-641A-E14A-AD38-477F2DA62A78}" type="datetime1">
              <a:rPr lang="fr-BE" smtClean="0"/>
              <a:t>6/07/23</a:t>
            </a:fld>
            <a:endParaRPr lang="fr-FR"/>
          </a:p>
        </p:txBody>
      </p:sp>
      <p:sp>
        <p:nvSpPr>
          <p:cNvPr id="6" name="Espace réservé du pied de page 5">
            <a:extLst>
              <a:ext uri="{FF2B5EF4-FFF2-40B4-BE49-F238E27FC236}">
                <a16:creationId xmlns:a16="http://schemas.microsoft.com/office/drawing/2014/main" id="{362AF582-0B17-06EF-267B-45F2F2C9BF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744B14-CDE1-A457-22C4-B14E1E67818B}"/>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34829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9BACD-91E9-0C83-E636-17BC5B3A2CB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667B8BE-E3AE-4181-23DE-8813BB7AF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68CE46E-D280-06D8-860A-2A40444E8EC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465AB18-D789-B2A5-B7E0-49ABE660C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5543B38-AB4F-9C96-FF1C-C44BF828BD3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D436A5D-C0CF-7972-5057-2190E541FAEC}"/>
              </a:ext>
            </a:extLst>
          </p:cNvPr>
          <p:cNvSpPr>
            <a:spLocks noGrp="1"/>
          </p:cNvSpPr>
          <p:nvPr>
            <p:ph type="dt" sz="half" idx="10"/>
          </p:nvPr>
        </p:nvSpPr>
        <p:spPr/>
        <p:txBody>
          <a:bodyPr/>
          <a:lstStyle/>
          <a:p>
            <a:fld id="{AA9CFC57-7940-D847-8A90-DA6EF040A113}" type="datetime1">
              <a:rPr lang="fr-BE" smtClean="0"/>
              <a:t>6/07/23</a:t>
            </a:fld>
            <a:endParaRPr lang="fr-FR"/>
          </a:p>
        </p:txBody>
      </p:sp>
      <p:sp>
        <p:nvSpPr>
          <p:cNvPr id="8" name="Espace réservé du pied de page 7">
            <a:extLst>
              <a:ext uri="{FF2B5EF4-FFF2-40B4-BE49-F238E27FC236}">
                <a16:creationId xmlns:a16="http://schemas.microsoft.com/office/drawing/2014/main" id="{BB8E6D56-866B-79CF-BFCE-F21EF091D3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3935F27-4C99-197C-EA31-78F90A27E3A8}"/>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160172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0C74C-C150-1E61-026C-BC0C67CFBAC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436AD83-8402-E255-1B78-4EBDB06DC8B5}"/>
              </a:ext>
            </a:extLst>
          </p:cNvPr>
          <p:cNvSpPr>
            <a:spLocks noGrp="1"/>
          </p:cNvSpPr>
          <p:nvPr>
            <p:ph type="dt" sz="half" idx="10"/>
          </p:nvPr>
        </p:nvSpPr>
        <p:spPr/>
        <p:txBody>
          <a:bodyPr/>
          <a:lstStyle/>
          <a:p>
            <a:fld id="{E39DC649-F956-CC48-B19B-55FB8D833FE7}" type="datetime1">
              <a:rPr lang="fr-BE" smtClean="0"/>
              <a:t>6/07/23</a:t>
            </a:fld>
            <a:endParaRPr lang="fr-FR"/>
          </a:p>
        </p:txBody>
      </p:sp>
      <p:sp>
        <p:nvSpPr>
          <p:cNvPr id="4" name="Espace réservé du pied de page 3">
            <a:extLst>
              <a:ext uri="{FF2B5EF4-FFF2-40B4-BE49-F238E27FC236}">
                <a16:creationId xmlns:a16="http://schemas.microsoft.com/office/drawing/2014/main" id="{48C549F8-2D7C-0BFC-6C6C-C6BD54E5DF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F234D4E-E201-D646-65AB-D0D44F78A58B}"/>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34279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11981BA-519D-3EA9-5E6A-CA12714A8BBB}"/>
              </a:ext>
            </a:extLst>
          </p:cNvPr>
          <p:cNvSpPr>
            <a:spLocks noGrp="1"/>
          </p:cNvSpPr>
          <p:nvPr>
            <p:ph type="dt" sz="half" idx="10"/>
          </p:nvPr>
        </p:nvSpPr>
        <p:spPr/>
        <p:txBody>
          <a:bodyPr/>
          <a:lstStyle/>
          <a:p>
            <a:fld id="{827027FB-A76E-FF4D-B0F2-357E16EBA539}" type="datetime1">
              <a:rPr lang="fr-BE" smtClean="0"/>
              <a:t>6/07/23</a:t>
            </a:fld>
            <a:endParaRPr lang="fr-FR"/>
          </a:p>
        </p:txBody>
      </p:sp>
      <p:sp>
        <p:nvSpPr>
          <p:cNvPr id="3" name="Espace réservé du pied de page 2">
            <a:extLst>
              <a:ext uri="{FF2B5EF4-FFF2-40B4-BE49-F238E27FC236}">
                <a16:creationId xmlns:a16="http://schemas.microsoft.com/office/drawing/2014/main" id="{A6489A48-D82A-C1BE-F8F9-5CA6A61ED33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9F304B-7D31-0494-94DC-335E3D571362}"/>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314783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A46A5-0FD7-D55E-F5BA-CCF5DBF299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07B584-8A8A-E4F3-5FE4-794CC3046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2283CF-B64B-046B-4989-3E8BC454D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591D06-630A-E97D-8E70-3447A0C3D7E3}"/>
              </a:ext>
            </a:extLst>
          </p:cNvPr>
          <p:cNvSpPr>
            <a:spLocks noGrp="1"/>
          </p:cNvSpPr>
          <p:nvPr>
            <p:ph type="dt" sz="half" idx="10"/>
          </p:nvPr>
        </p:nvSpPr>
        <p:spPr/>
        <p:txBody>
          <a:bodyPr/>
          <a:lstStyle/>
          <a:p>
            <a:fld id="{7D908D1A-679E-D64C-B575-DE0C7DA10E39}" type="datetime1">
              <a:rPr lang="fr-BE" smtClean="0"/>
              <a:t>6/07/23</a:t>
            </a:fld>
            <a:endParaRPr lang="fr-FR"/>
          </a:p>
        </p:txBody>
      </p:sp>
      <p:sp>
        <p:nvSpPr>
          <p:cNvPr id="6" name="Espace réservé du pied de page 5">
            <a:extLst>
              <a:ext uri="{FF2B5EF4-FFF2-40B4-BE49-F238E27FC236}">
                <a16:creationId xmlns:a16="http://schemas.microsoft.com/office/drawing/2014/main" id="{B7491251-A035-2C4D-4C89-866DC32E8B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7D60FF-9E6D-2065-7039-9B77203E4741}"/>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2459616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11645-0072-87AA-7C6B-F045E69281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732DEE0-F488-5728-709E-4A1E68E6B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3494232-B2E7-FD3E-B5C6-B3A2BC460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4B5C3A-9DAA-92E1-B92B-FB47B1513B11}"/>
              </a:ext>
            </a:extLst>
          </p:cNvPr>
          <p:cNvSpPr>
            <a:spLocks noGrp="1"/>
          </p:cNvSpPr>
          <p:nvPr>
            <p:ph type="dt" sz="half" idx="10"/>
          </p:nvPr>
        </p:nvSpPr>
        <p:spPr/>
        <p:txBody>
          <a:bodyPr/>
          <a:lstStyle/>
          <a:p>
            <a:fld id="{8DFF3857-FC8E-0644-955B-B3E6BAE43496}" type="datetime1">
              <a:rPr lang="fr-BE" smtClean="0"/>
              <a:t>6/07/23</a:t>
            </a:fld>
            <a:endParaRPr lang="fr-FR"/>
          </a:p>
        </p:txBody>
      </p:sp>
      <p:sp>
        <p:nvSpPr>
          <p:cNvPr id="6" name="Espace réservé du pied de page 5">
            <a:extLst>
              <a:ext uri="{FF2B5EF4-FFF2-40B4-BE49-F238E27FC236}">
                <a16:creationId xmlns:a16="http://schemas.microsoft.com/office/drawing/2014/main" id="{0A2D9829-B1EA-4ACE-86F0-1F82E7AD6E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BB5162-3C22-ACD0-7E8E-D9BAB692C33E}"/>
              </a:ext>
            </a:extLst>
          </p:cNvPr>
          <p:cNvSpPr>
            <a:spLocks noGrp="1"/>
          </p:cNvSpPr>
          <p:nvPr>
            <p:ph type="sldNum" sz="quarter" idx="12"/>
          </p:nvPr>
        </p:nvSpPr>
        <p:spPr/>
        <p:txBody>
          <a:bodyPr/>
          <a:lstStyle/>
          <a:p>
            <a:fld id="{618BF6C6-CB6B-D940-AC85-AF056F7C02CF}" type="slidenum">
              <a:rPr lang="fr-FR" smtClean="0"/>
              <a:t>‹N°›</a:t>
            </a:fld>
            <a:endParaRPr lang="fr-FR"/>
          </a:p>
        </p:txBody>
      </p:sp>
    </p:spTree>
    <p:extLst>
      <p:ext uri="{BB962C8B-B14F-4D97-AF65-F5344CB8AC3E}">
        <p14:creationId xmlns:p14="http://schemas.microsoft.com/office/powerpoint/2010/main" val="20959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8A39D4-111D-2367-7FC0-FDB958B91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CDC40A-D8CD-BC7E-80ED-C399A6586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0DE709-E1B8-0EE3-EA0C-5ED99BA5B8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830C5-1D64-B64B-BEEB-AE3820FDBFAF}" type="datetime1">
              <a:rPr lang="fr-BE" smtClean="0"/>
              <a:t>6/07/23</a:t>
            </a:fld>
            <a:endParaRPr lang="fr-FR"/>
          </a:p>
        </p:txBody>
      </p:sp>
      <p:sp>
        <p:nvSpPr>
          <p:cNvPr id="5" name="Espace réservé du pied de page 4">
            <a:extLst>
              <a:ext uri="{FF2B5EF4-FFF2-40B4-BE49-F238E27FC236}">
                <a16:creationId xmlns:a16="http://schemas.microsoft.com/office/drawing/2014/main" id="{1423783D-68C7-9758-0E8C-11E1695C5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0CC3305-A3E9-EAC2-55C2-FF0BC3FBB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BF6C6-CB6B-D940-AC85-AF056F7C02CF}" type="slidenum">
              <a:rPr lang="fr-FR" smtClean="0"/>
              <a:t>‹N°›</a:t>
            </a:fld>
            <a:endParaRPr lang="fr-FR"/>
          </a:p>
        </p:txBody>
      </p:sp>
    </p:spTree>
    <p:extLst>
      <p:ext uri="{BB962C8B-B14F-4D97-AF65-F5344CB8AC3E}">
        <p14:creationId xmlns:p14="http://schemas.microsoft.com/office/powerpoint/2010/main" val="29913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oodle.uclouvain.be/mod/lesson/view.php?id=267466"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edx.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5.pn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6" y="435109"/>
            <a:ext cx="11033194" cy="1077218"/>
          </a:xfrm>
          <a:prstGeom prst="rect">
            <a:avLst/>
          </a:prstGeom>
          <a:noFill/>
        </p:spPr>
        <p:txBody>
          <a:bodyPr wrap="square" rtlCol="0">
            <a:spAutoFit/>
          </a:bodyPr>
          <a:lstStyle/>
          <a:p>
            <a:pPr>
              <a:defRPr/>
            </a:pPr>
            <a:r>
              <a:rPr lang="fr-FR" sz="3200" dirty="0">
                <a:solidFill>
                  <a:schemeClr val="bg1"/>
                </a:solidFill>
                <a:latin typeface="Orbitron" panose="02000000000000000000" pitchFamily="2" charset="0"/>
              </a:rPr>
              <a:t>Passer d’un MOOC à Moodle... via un parcours pédagogique !</a:t>
            </a:r>
            <a:endParaRPr lang="fr-FR" sz="2800" dirty="0">
              <a:solidFill>
                <a:schemeClr val="bg1"/>
              </a:solidFill>
              <a:latin typeface="Orbitro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white"/>
              </a:solidFill>
              <a:effectLst/>
              <a:uLnTx/>
              <a:uFillTx/>
              <a:latin typeface="Orbitron" panose="02000000000000000000" pitchFamily="2" charset="0"/>
              <a:ea typeface="+mn-ea"/>
              <a:cs typeface="+mn-cs"/>
            </a:endParaRPr>
          </a:p>
        </p:txBody>
      </p:sp>
      <p:sp>
        <p:nvSpPr>
          <p:cNvPr id="7" name="ZoneTexte 6">
            <a:extLst>
              <a:ext uri="{FF2B5EF4-FFF2-40B4-BE49-F238E27FC236}">
                <a16:creationId xmlns:a16="http://schemas.microsoft.com/office/drawing/2014/main" id="{851E4617-CFAB-982D-AA55-63A15F8D6FF9}"/>
              </a:ext>
            </a:extLst>
          </p:cNvPr>
          <p:cNvSpPr txBox="1"/>
          <p:nvPr/>
        </p:nvSpPr>
        <p:spPr>
          <a:xfrm>
            <a:off x="2893732" y="4115595"/>
            <a:ext cx="2472029"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De Kesel Myriam</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i="1" dirty="0">
                <a:solidFill>
                  <a:prstClr val="white"/>
                </a:solidFill>
                <a:latin typeface="Rajdhani" panose="02000000000000000000" pitchFamily="2" charset="0"/>
                <a:ea typeface="Noto Sans" panose="020B0502040504090204" pitchFamily="34" charset="0"/>
                <a:cs typeface="Rajdhani" panose="02000000000000000000" pitchFamily="2" charset="0"/>
              </a:rPr>
              <a:t>Professeure, </a:t>
            </a:r>
            <a:r>
              <a:rPr lang="fr-FR" sz="1400" i="1" dirty="0" err="1">
                <a:solidFill>
                  <a:prstClr val="white"/>
                </a:solidFill>
                <a:latin typeface="Rajdhani" panose="02000000000000000000" pitchFamily="2" charset="0"/>
                <a:ea typeface="Noto Sans" panose="020B0502040504090204" pitchFamily="34" charset="0"/>
                <a:cs typeface="Rajdhani" panose="02000000000000000000" pitchFamily="2" charset="0"/>
              </a:rPr>
              <a:t>UCLouvain</a:t>
            </a:r>
            <a:endParaRPr kumimoji="0" lang="fr-FR" sz="1400" b="0" i="1"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err="1">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Myriam.dekesel@uclouvain.be</a:t>
            </a:r>
            <a:endParaRPr kumimoji="0" lang="fr-FR" sz="1400" b="0" i="1"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endParaRPr>
          </a:p>
        </p:txBody>
      </p:sp>
      <p:sp>
        <p:nvSpPr>
          <p:cNvPr id="22" name="ZoneTexte 21">
            <a:extLst>
              <a:ext uri="{FF2B5EF4-FFF2-40B4-BE49-F238E27FC236}">
                <a16:creationId xmlns:a16="http://schemas.microsoft.com/office/drawing/2014/main" id="{F37E9C60-DED4-60F9-05EC-23D9AEB72E24}"/>
              </a:ext>
            </a:extLst>
          </p:cNvPr>
          <p:cNvSpPr txBox="1"/>
          <p:nvPr/>
        </p:nvSpPr>
        <p:spPr>
          <a:xfrm>
            <a:off x="6717059" y="4118215"/>
            <a:ext cx="327310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Plumat</a:t>
            </a:r>
            <a:r>
              <a:rPr kumimoji="0" lang="fr-FR" sz="1800" b="0" i="0"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 Jim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Professeur émérite, </a:t>
            </a:r>
            <a:r>
              <a:rPr kumimoji="0" lang="fr-FR" sz="1400" b="0" i="1" u="none" strike="noStrike" kern="1200" cap="none" spc="0" normalizeH="0" baseline="0" noProof="0" dirty="0" err="1">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UCLouvain</a:t>
            </a:r>
            <a:r>
              <a:rPr kumimoji="0" lang="fr-FR" sz="1400" b="0" i="1"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 et UNamur</a:t>
            </a:r>
            <a:endParaRPr lang="fr-FR" sz="1400" i="1" dirty="0">
              <a:solidFill>
                <a:prstClr val="white"/>
              </a:solidFill>
              <a:latin typeface="Rajdhani" panose="02000000000000000000" pitchFamily="2" charset="0"/>
              <a:ea typeface="Noto Sans" panose="020B0502040504090204" pitchFamily="34" charset="0"/>
              <a:cs typeface="Rajdhani"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err="1">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Jim.plumat</a:t>
            </a:r>
            <a:r>
              <a:rPr kumimoji="0" lang="fr-FR" sz="1400" b="0" i="1"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 @</a:t>
            </a:r>
            <a:r>
              <a:rPr kumimoji="0" lang="fr-FR" sz="1400" b="0" i="1" u="none" strike="noStrike" kern="1200" cap="none" spc="0" normalizeH="0" baseline="0" noProof="0" dirty="0" err="1">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rPr>
              <a:t>uclouvain.be</a:t>
            </a:r>
            <a:endParaRPr kumimoji="0" lang="fr-FR" sz="1400" b="0" i="1"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endParaRPr>
          </a:p>
        </p:txBody>
      </p:sp>
      <p:sp>
        <p:nvSpPr>
          <p:cNvPr id="27" name="ZoneTexte 26">
            <a:extLst>
              <a:ext uri="{FF2B5EF4-FFF2-40B4-BE49-F238E27FC236}">
                <a16:creationId xmlns:a16="http://schemas.microsoft.com/office/drawing/2014/main" id="{64AF4AD9-0B8F-BF95-8EF2-76ADB1243627}"/>
              </a:ext>
            </a:extLst>
          </p:cNvPr>
          <p:cNvSpPr txBox="1"/>
          <p:nvPr/>
        </p:nvSpPr>
        <p:spPr>
          <a:xfrm>
            <a:off x="3586006" y="5961620"/>
            <a:ext cx="5019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Rajdhani" panose="02000000000000000000" pitchFamily="2" charset="0"/>
                <a:ea typeface="Noto Sans" panose="020B0502040504090204" pitchFamily="34" charset="0"/>
                <a:cs typeface="Rajdhani" panose="02000000000000000000" pitchFamily="2" charset="0"/>
              </a:rPr>
              <a:t>06 </a:t>
            </a:r>
            <a:r>
              <a:rPr lang="en-US" dirty="0" err="1">
                <a:solidFill>
                  <a:prstClr val="white"/>
                </a:solidFill>
                <a:latin typeface="Rajdhani" panose="02000000000000000000" pitchFamily="2" charset="0"/>
                <a:ea typeface="Noto Sans" panose="020B0502040504090204" pitchFamily="34" charset="0"/>
                <a:cs typeface="Rajdhani" panose="02000000000000000000" pitchFamily="2" charset="0"/>
              </a:rPr>
              <a:t>juillet</a:t>
            </a:r>
            <a:r>
              <a:rPr lang="en-US" dirty="0">
                <a:solidFill>
                  <a:prstClr val="white"/>
                </a:solidFill>
                <a:latin typeface="Rajdhani" panose="02000000000000000000" pitchFamily="2" charset="0"/>
                <a:ea typeface="Noto Sans" panose="020B0502040504090204" pitchFamily="34" charset="0"/>
                <a:cs typeface="Rajdhani" panose="02000000000000000000" pitchFamily="2" charset="0"/>
              </a:rPr>
              <a:t> 2023</a:t>
            </a:r>
            <a:endParaRPr kumimoji="0" lang="fr-FR" sz="1800" b="0" i="0" u="none" strike="noStrike" kern="1200" cap="none" spc="0" normalizeH="0" baseline="0" noProof="0" dirty="0">
              <a:ln>
                <a:noFill/>
              </a:ln>
              <a:solidFill>
                <a:prstClr val="white"/>
              </a:solidFill>
              <a:effectLst/>
              <a:uLnTx/>
              <a:uFillTx/>
              <a:latin typeface="Rajdhani" panose="02000000000000000000" pitchFamily="2" charset="0"/>
              <a:ea typeface="Noto Sans" panose="020B0502040504090204" pitchFamily="34" charset="0"/>
              <a:cs typeface="Rajdhani" panose="02000000000000000000" pitchFamily="2" charset="0"/>
            </a:endParaRPr>
          </a:p>
        </p:txBody>
      </p:sp>
      <p:pic>
        <p:nvPicPr>
          <p:cNvPr id="6" name="Graphique 5">
            <a:extLst>
              <a:ext uri="{FF2B5EF4-FFF2-40B4-BE49-F238E27FC236}">
                <a16:creationId xmlns:a16="http://schemas.microsoft.com/office/drawing/2014/main" id="{14DA45CF-190B-0301-F9C7-2D35CBA180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0914" y="234262"/>
            <a:ext cx="1025456" cy="1023678"/>
          </a:xfrm>
          <a:prstGeom prst="rect">
            <a:avLst/>
          </a:prstGeom>
        </p:spPr>
      </p:pic>
      <p:pic>
        <p:nvPicPr>
          <p:cNvPr id="1026" name="Picture 2">
            <a:extLst>
              <a:ext uri="{FF2B5EF4-FFF2-40B4-BE49-F238E27FC236}">
                <a16:creationId xmlns:a16="http://schemas.microsoft.com/office/drawing/2014/main" id="{F166BC8D-E33A-DCAB-8AAE-294B56963B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15" y="5856672"/>
            <a:ext cx="3335092" cy="76950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2F9E474D-1BE9-B24E-642E-B3F9DC080527}"/>
              </a:ext>
            </a:extLst>
          </p:cNvPr>
          <p:cNvPicPr>
            <a:picLocks noChangeAspect="1"/>
          </p:cNvPicPr>
          <p:nvPr/>
        </p:nvPicPr>
        <p:blipFill rotWithShape="1">
          <a:blip r:embed="rId7"/>
          <a:srcRect l="18698" t="17937" r="50000" b="42200"/>
          <a:stretch/>
        </p:blipFill>
        <p:spPr>
          <a:xfrm rot="5400000">
            <a:off x="7047835" y="1721207"/>
            <a:ext cx="2361523" cy="2308604"/>
          </a:xfrm>
          <a:prstGeom prst="ellipse">
            <a:avLst/>
          </a:prstGeom>
          <a:ln w="63500" cap="rnd">
            <a:solidFill>
              <a:srgbClr val="333333"/>
            </a:solidFill>
          </a:ln>
          <a:effectLst>
            <a:outerShdw blurRad="381000" dist="292100" dir="5400000" sx="-80000" sy="-18000" rotWithShape="0">
              <a:srgbClr val="000000">
                <a:alpha val="22000"/>
              </a:srgbClr>
            </a:outerShdw>
            <a:softEdge rad="0"/>
          </a:effectLst>
          <a:scene3d>
            <a:camera prst="orthographicFront"/>
            <a:lightRig rig="contrasting" dir="t">
              <a:rot lat="0" lon="0" rev="3000000"/>
            </a:lightRig>
          </a:scene3d>
          <a:sp3d contourW="7620">
            <a:bevelT w="95250" h="31750"/>
            <a:contourClr>
              <a:srgbClr val="333333"/>
            </a:contourClr>
          </a:sp3d>
        </p:spPr>
      </p:pic>
      <p:pic>
        <p:nvPicPr>
          <p:cNvPr id="9" name="Image 8" descr="Capture d’écran 2017-01-08 à 18.34.48.png">
            <a:extLst>
              <a:ext uri="{FF2B5EF4-FFF2-40B4-BE49-F238E27FC236}">
                <a16:creationId xmlns:a16="http://schemas.microsoft.com/office/drawing/2014/main" id="{FB5244DF-9E4C-F2BE-981F-E01CA51D59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5636" y="1516930"/>
            <a:ext cx="1729337" cy="2539342"/>
          </a:xfrm>
          <a:prstGeom prst="rect">
            <a:avLst/>
          </a:prstGeom>
        </p:spPr>
      </p:pic>
      <p:sp>
        <p:nvSpPr>
          <p:cNvPr id="2" name="Espace réservé du numéro de diapositive 1">
            <a:extLst>
              <a:ext uri="{FF2B5EF4-FFF2-40B4-BE49-F238E27FC236}">
                <a16:creationId xmlns:a16="http://schemas.microsoft.com/office/drawing/2014/main" id="{A59B435B-D1EA-EAEA-9E8B-DAD76503489A}"/>
              </a:ext>
            </a:extLst>
          </p:cNvPr>
          <p:cNvSpPr>
            <a:spLocks noGrp="1"/>
          </p:cNvSpPr>
          <p:nvPr>
            <p:ph type="sldNum" sz="quarter" idx="12"/>
          </p:nvPr>
        </p:nvSpPr>
        <p:spPr/>
        <p:txBody>
          <a:bodyPr/>
          <a:lstStyle/>
          <a:p>
            <a:fld id="{618BF6C6-CB6B-D940-AC85-AF056F7C02CF}" type="slidenum">
              <a:rPr lang="fr-FR" smtClean="0"/>
              <a:t>1</a:t>
            </a:fld>
            <a:endParaRPr lang="fr-FR"/>
          </a:p>
        </p:txBody>
      </p:sp>
    </p:spTree>
    <p:custDataLst>
      <p:tags r:id="rId1"/>
    </p:custDataLst>
    <p:extLst>
      <p:ext uri="{BB962C8B-B14F-4D97-AF65-F5344CB8AC3E}">
        <p14:creationId xmlns:p14="http://schemas.microsoft.com/office/powerpoint/2010/main" val="340385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023F-B01F-1D90-3AB7-9CF211E695C7}"/>
              </a:ext>
            </a:extLst>
          </p:cNvPr>
          <p:cNvSpPr>
            <a:spLocks noGrp="1"/>
          </p:cNvSpPr>
          <p:nvPr>
            <p:ph type="title"/>
          </p:nvPr>
        </p:nvSpPr>
        <p:spPr>
          <a:xfrm>
            <a:off x="2008553" y="242889"/>
            <a:ext cx="9811972" cy="1582736"/>
          </a:xfrm>
        </p:spPr>
        <p:txBody>
          <a:bodyPr>
            <a:normAutofit/>
          </a:bodyPr>
          <a:lstStyle/>
          <a:p>
            <a:pPr>
              <a:lnSpc>
                <a:spcPts val="3620"/>
              </a:lnSpc>
            </a:pPr>
            <a:r>
              <a:rPr lang="fr-FR" sz="4000" dirty="0">
                <a:solidFill>
                  <a:schemeClr val="bg1"/>
                </a:solidFill>
              </a:rPr>
              <a:t>Choix et mise en œuvre du parcours pédagogique sur Moodle, pourquoi ?</a:t>
            </a:r>
          </a:p>
        </p:txBody>
      </p:sp>
      <p:sp>
        <p:nvSpPr>
          <p:cNvPr id="3" name="Espace réservé du contenu 2">
            <a:extLst>
              <a:ext uri="{FF2B5EF4-FFF2-40B4-BE49-F238E27FC236}">
                <a16:creationId xmlns:a16="http://schemas.microsoft.com/office/drawing/2014/main" id="{8D3AFF93-493B-F97C-4A17-9AF5AA01B53B}"/>
              </a:ext>
            </a:extLst>
          </p:cNvPr>
          <p:cNvSpPr>
            <a:spLocks noGrp="1"/>
          </p:cNvSpPr>
          <p:nvPr>
            <p:ph idx="1"/>
          </p:nvPr>
        </p:nvSpPr>
        <p:spPr>
          <a:xfrm>
            <a:off x="371475" y="2177317"/>
            <a:ext cx="11820525" cy="5032375"/>
          </a:xfrm>
        </p:spPr>
        <p:txBody>
          <a:bodyPr vert="horz" lIns="91440" tIns="45720" rIns="91440" bIns="45720" rtlCol="0" anchor="t">
            <a:normAutofit/>
          </a:bodyPr>
          <a:lstStyle/>
          <a:p>
            <a:pPr marL="0" indent="0">
              <a:lnSpc>
                <a:spcPts val="3760"/>
              </a:lnSpc>
              <a:buNone/>
            </a:pPr>
            <a:r>
              <a:rPr lang="fr-BE" sz="2400" dirty="0">
                <a:solidFill>
                  <a:schemeClr val="bg1"/>
                </a:solidFill>
                <a:ea typeface="+mn-lt"/>
                <a:cs typeface="+mn-lt"/>
              </a:rPr>
              <a:t>Parmi les différents outils disponibles, « parcours pédagogique » se révèle intéressant car permet :</a:t>
            </a:r>
            <a:endParaRPr lang="fr-BE" dirty="0">
              <a:solidFill>
                <a:schemeClr val="bg1"/>
              </a:solidFill>
              <a:ea typeface="+mn-lt"/>
              <a:cs typeface="+mn-lt"/>
            </a:endParaRPr>
          </a:p>
          <a:p>
            <a:pPr lvl="1">
              <a:lnSpc>
                <a:spcPts val="3760"/>
              </a:lnSpc>
            </a:pPr>
            <a:r>
              <a:rPr lang="fr-BE" dirty="0">
                <a:solidFill>
                  <a:schemeClr val="bg1"/>
                </a:solidFill>
                <a:ea typeface="+mn-lt"/>
                <a:cs typeface="+mn-lt"/>
              </a:rPr>
              <a:t>l’intégration de différentes ressources : capsules vidéo, tests, dépôt de devoirs, etc.,</a:t>
            </a:r>
          </a:p>
          <a:p>
            <a:pPr lvl="1">
              <a:lnSpc>
                <a:spcPts val="3760"/>
              </a:lnSpc>
            </a:pPr>
            <a:r>
              <a:rPr lang="fr-BE" dirty="0">
                <a:solidFill>
                  <a:schemeClr val="bg1"/>
                </a:solidFill>
                <a:ea typeface="+mn-lt"/>
                <a:cs typeface="+mn-lt"/>
              </a:rPr>
              <a:t>de structurer un processus d’apprentissage via des activités obligatoires,</a:t>
            </a:r>
          </a:p>
          <a:p>
            <a:pPr lvl="1">
              <a:lnSpc>
                <a:spcPts val="3760"/>
              </a:lnSpc>
            </a:pPr>
            <a:r>
              <a:rPr lang="fr-BE" dirty="0">
                <a:solidFill>
                  <a:schemeClr val="bg1"/>
                </a:solidFill>
                <a:ea typeface="+mn-lt"/>
                <a:cs typeface="+mn-lt"/>
              </a:rPr>
              <a:t>la maîtrise organisationnelle du dispositif (timing), </a:t>
            </a:r>
          </a:p>
          <a:p>
            <a:pPr lvl="1">
              <a:lnSpc>
                <a:spcPts val="3760"/>
              </a:lnSpc>
            </a:pPr>
            <a:r>
              <a:rPr lang="fr-BE" dirty="0">
                <a:solidFill>
                  <a:schemeClr val="bg1"/>
                </a:solidFill>
                <a:ea typeface="+mn-lt"/>
                <a:cs typeface="+mn-lt"/>
              </a:rPr>
              <a:t>de mesurer  l’implication et du travail des étudiants.</a:t>
            </a:r>
          </a:p>
          <a:p>
            <a:pPr lvl="1"/>
            <a:endParaRPr lang="fr-FR" dirty="0">
              <a:solidFill>
                <a:schemeClr val="bg1"/>
              </a:solidFill>
              <a:cs typeface="Calibri" panose="020F0502020204030204"/>
            </a:endParaRPr>
          </a:p>
        </p:txBody>
      </p:sp>
      <p:sp>
        <p:nvSpPr>
          <p:cNvPr id="6" name="ZoneTexte 5">
            <a:extLst>
              <a:ext uri="{FF2B5EF4-FFF2-40B4-BE49-F238E27FC236}">
                <a16:creationId xmlns:a16="http://schemas.microsoft.com/office/drawing/2014/main" id="{582A5E26-A6A7-B251-BBC4-022A8D2C0E69}"/>
              </a:ext>
            </a:extLst>
          </p:cNvPr>
          <p:cNvSpPr txBox="1"/>
          <p:nvPr/>
        </p:nvSpPr>
        <p:spPr>
          <a:xfrm>
            <a:off x="8775291" y="14586"/>
            <a:ext cx="3459268" cy="369332"/>
          </a:xfrm>
          <a:prstGeom prst="rect">
            <a:avLst/>
          </a:prstGeom>
          <a:noFill/>
        </p:spPr>
        <p:txBody>
          <a:bodyPr wrap="square" rtlCol="0">
            <a:spAutoFit/>
          </a:bodyPr>
          <a:lstStyle/>
          <a:p>
            <a:r>
              <a:rPr lang="fr-FR" b="1" dirty="0">
                <a:solidFill>
                  <a:srgbClr val="37A2FF"/>
                </a:solidFill>
              </a:rPr>
              <a:t>CHOIX PARCOURS PEDAGOGIQUE</a:t>
            </a:r>
          </a:p>
        </p:txBody>
      </p:sp>
      <p:sp>
        <p:nvSpPr>
          <p:cNvPr id="4" name="Espace réservé du numéro de diapositive 3">
            <a:extLst>
              <a:ext uri="{FF2B5EF4-FFF2-40B4-BE49-F238E27FC236}">
                <a16:creationId xmlns:a16="http://schemas.microsoft.com/office/drawing/2014/main" id="{08A9D6FE-9F5F-D207-704F-44E74CC0218D}"/>
              </a:ext>
            </a:extLst>
          </p:cNvPr>
          <p:cNvSpPr>
            <a:spLocks noGrp="1"/>
          </p:cNvSpPr>
          <p:nvPr>
            <p:ph type="sldNum" sz="quarter" idx="12"/>
          </p:nvPr>
        </p:nvSpPr>
        <p:spPr/>
        <p:txBody>
          <a:bodyPr/>
          <a:lstStyle/>
          <a:p>
            <a:fld id="{618BF6C6-CB6B-D940-AC85-AF056F7C02CF}" type="slidenum">
              <a:rPr lang="fr-FR" smtClean="0"/>
              <a:t>10</a:t>
            </a:fld>
            <a:endParaRPr lang="fr-FR"/>
          </a:p>
        </p:txBody>
      </p:sp>
    </p:spTree>
    <p:extLst>
      <p:ext uri="{BB962C8B-B14F-4D97-AF65-F5344CB8AC3E}">
        <p14:creationId xmlns:p14="http://schemas.microsoft.com/office/powerpoint/2010/main" val="14274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023F-B01F-1D90-3AB7-9CF211E695C7}"/>
              </a:ext>
            </a:extLst>
          </p:cNvPr>
          <p:cNvSpPr>
            <a:spLocks noGrp="1"/>
          </p:cNvSpPr>
          <p:nvPr>
            <p:ph type="title"/>
          </p:nvPr>
        </p:nvSpPr>
        <p:spPr/>
        <p:txBody>
          <a:bodyPr>
            <a:normAutofit fontScale="90000"/>
          </a:bodyPr>
          <a:lstStyle/>
          <a:p>
            <a:pPr>
              <a:lnSpc>
                <a:spcPts val="4060"/>
              </a:lnSpc>
            </a:pPr>
            <a:br>
              <a:rPr lang="fr-FR" sz="2000" dirty="0">
                <a:solidFill>
                  <a:schemeClr val="bg1"/>
                </a:solidFill>
              </a:rPr>
            </a:br>
            <a:r>
              <a:rPr lang="fr-FR" sz="4000" dirty="0">
                <a:solidFill>
                  <a:schemeClr val="bg1"/>
                </a:solidFill>
              </a:rPr>
              <a:t>Sélection des ressources essentielles et conception d’un </a:t>
            </a:r>
            <a:r>
              <a:rPr lang="fr-FR" sz="4400" dirty="0">
                <a:solidFill>
                  <a:schemeClr val="bg1"/>
                </a:solidFill>
              </a:rPr>
              <a:t>organigramme</a:t>
            </a:r>
            <a:br>
              <a:rPr lang="fr-FR" sz="4400" dirty="0">
                <a:solidFill>
                  <a:schemeClr val="bg1"/>
                </a:solidFill>
              </a:rPr>
            </a:br>
            <a:r>
              <a:rPr lang="fr-FR" sz="4000" dirty="0">
                <a:solidFill>
                  <a:schemeClr val="bg1"/>
                </a:solidFill>
              </a:rPr>
              <a:t> </a:t>
            </a:r>
            <a:endParaRPr lang="fr-FR" sz="1800" dirty="0">
              <a:solidFill>
                <a:schemeClr val="bg1"/>
              </a:solidFill>
            </a:endParaRPr>
          </a:p>
        </p:txBody>
      </p:sp>
      <p:sp>
        <p:nvSpPr>
          <p:cNvPr id="3" name="Espace réservé du contenu 2">
            <a:extLst>
              <a:ext uri="{FF2B5EF4-FFF2-40B4-BE49-F238E27FC236}">
                <a16:creationId xmlns:a16="http://schemas.microsoft.com/office/drawing/2014/main" id="{8D3AFF93-493B-F97C-4A17-9AF5AA01B53B}"/>
              </a:ext>
            </a:extLst>
          </p:cNvPr>
          <p:cNvSpPr>
            <a:spLocks noGrp="1"/>
          </p:cNvSpPr>
          <p:nvPr>
            <p:ph idx="1"/>
          </p:nvPr>
        </p:nvSpPr>
        <p:spPr>
          <a:xfrm>
            <a:off x="0" y="1677231"/>
            <a:ext cx="11132267" cy="5017789"/>
          </a:xfrm>
        </p:spPr>
        <p:txBody>
          <a:bodyPr vert="horz" lIns="91440" tIns="45720" rIns="91440" bIns="45720" rtlCol="0" anchor="t">
            <a:normAutofit fontScale="92500"/>
          </a:bodyPr>
          <a:lstStyle/>
          <a:p>
            <a:pPr lvl="1">
              <a:lnSpc>
                <a:spcPts val="3980"/>
              </a:lnSpc>
            </a:pPr>
            <a:r>
              <a:rPr lang="fr-BE" dirty="0">
                <a:solidFill>
                  <a:schemeClr val="bg1"/>
                </a:solidFill>
                <a:ea typeface="+mn-lt"/>
                <a:cs typeface="+mn-lt"/>
              </a:rPr>
              <a:t>Sélectionner l</a:t>
            </a:r>
            <a:r>
              <a:rPr lang="fr-FR" dirty="0">
                <a:solidFill>
                  <a:schemeClr val="bg1"/>
                </a:solidFill>
                <a:ea typeface="+mn-lt"/>
                <a:cs typeface="+mn-lt"/>
              </a:rPr>
              <a:t>es </a:t>
            </a:r>
            <a:r>
              <a:rPr lang="fr-FR" b="1" dirty="0">
                <a:solidFill>
                  <a:schemeClr val="bg1"/>
                </a:solidFill>
                <a:ea typeface="+mn-lt"/>
                <a:cs typeface="+mn-lt"/>
              </a:rPr>
              <a:t>ressources essentielles</a:t>
            </a:r>
            <a:r>
              <a:rPr lang="fr-BE" dirty="0">
                <a:solidFill>
                  <a:schemeClr val="bg1"/>
                </a:solidFill>
                <a:ea typeface="+mn-lt"/>
                <a:cs typeface="+mn-lt"/>
              </a:rPr>
              <a:t> qui seront intégrées dans le parcours pédagogique</a:t>
            </a:r>
            <a:r>
              <a:rPr lang="fr-FR" dirty="0">
                <a:solidFill>
                  <a:schemeClr val="bg1"/>
                </a:solidFill>
                <a:ea typeface="+mn-lt"/>
                <a:cs typeface="+mn-lt"/>
              </a:rPr>
              <a:t> : </a:t>
            </a:r>
            <a:r>
              <a:rPr lang="fr-BE" dirty="0">
                <a:solidFill>
                  <a:schemeClr val="bg1"/>
                </a:solidFill>
                <a:ea typeface="+mn-lt"/>
                <a:cs typeface="+mn-lt"/>
              </a:rPr>
              <a:t>les capsules </a:t>
            </a:r>
            <a:r>
              <a:rPr lang="fr-FR" dirty="0">
                <a:solidFill>
                  <a:schemeClr val="bg1"/>
                </a:solidFill>
                <a:ea typeface="+mn-lt"/>
                <a:cs typeface="+mn-lt"/>
              </a:rPr>
              <a:t>vidéos, </a:t>
            </a:r>
            <a:r>
              <a:rPr lang="fr-BE" dirty="0">
                <a:solidFill>
                  <a:schemeClr val="bg1"/>
                </a:solidFill>
                <a:ea typeface="+mn-lt"/>
                <a:cs typeface="+mn-lt"/>
              </a:rPr>
              <a:t>les </a:t>
            </a:r>
            <a:r>
              <a:rPr lang="fr-FR" dirty="0">
                <a:solidFill>
                  <a:schemeClr val="bg1"/>
                </a:solidFill>
                <a:ea typeface="+mn-lt"/>
                <a:cs typeface="+mn-lt"/>
              </a:rPr>
              <a:t>quizz,</a:t>
            </a:r>
            <a:r>
              <a:rPr lang="fr-BE" dirty="0">
                <a:solidFill>
                  <a:schemeClr val="bg1"/>
                </a:solidFill>
                <a:ea typeface="+mn-lt"/>
                <a:cs typeface="+mn-lt"/>
              </a:rPr>
              <a:t> les QCM</a:t>
            </a:r>
            <a:r>
              <a:rPr lang="fr-FR" dirty="0">
                <a:solidFill>
                  <a:schemeClr val="bg1"/>
                </a:solidFill>
                <a:ea typeface="+mn-lt"/>
                <a:cs typeface="+mn-lt"/>
              </a:rPr>
              <a:t>, </a:t>
            </a:r>
            <a:r>
              <a:rPr lang="fr-BE" dirty="0">
                <a:solidFill>
                  <a:schemeClr val="bg1"/>
                </a:solidFill>
                <a:ea typeface="+mn-lt"/>
                <a:cs typeface="+mn-lt"/>
              </a:rPr>
              <a:t>les </a:t>
            </a:r>
            <a:r>
              <a:rPr lang="fr-FR" dirty="0">
                <a:solidFill>
                  <a:schemeClr val="bg1"/>
                </a:solidFill>
                <a:ea typeface="+mn-lt"/>
                <a:cs typeface="+mn-lt"/>
              </a:rPr>
              <a:t>devoirs, </a:t>
            </a:r>
            <a:r>
              <a:rPr lang="fr-BE" dirty="0">
                <a:solidFill>
                  <a:schemeClr val="bg1"/>
                </a:solidFill>
                <a:ea typeface="+mn-lt"/>
                <a:cs typeface="+mn-lt"/>
              </a:rPr>
              <a:t>les </a:t>
            </a:r>
            <a:r>
              <a:rPr lang="fr-FR" dirty="0">
                <a:solidFill>
                  <a:schemeClr val="bg1"/>
                </a:solidFill>
                <a:ea typeface="+mn-lt"/>
                <a:cs typeface="+mn-lt"/>
              </a:rPr>
              <a:t>corrections par les pairs</a:t>
            </a:r>
            <a:r>
              <a:rPr lang="fr-BE" dirty="0">
                <a:solidFill>
                  <a:schemeClr val="bg1"/>
                </a:solidFill>
                <a:ea typeface="+mn-lt"/>
                <a:cs typeface="+mn-lt"/>
              </a:rPr>
              <a:t> …</a:t>
            </a:r>
          </a:p>
          <a:p>
            <a:pPr lvl="1">
              <a:lnSpc>
                <a:spcPts val="3980"/>
              </a:lnSpc>
            </a:pPr>
            <a:r>
              <a:rPr lang="fr-BE" dirty="0">
                <a:solidFill>
                  <a:schemeClr val="bg1"/>
                </a:solidFill>
              </a:rPr>
              <a:t>Concevoir l’</a:t>
            </a:r>
            <a:r>
              <a:rPr lang="fr-BE" b="1" dirty="0">
                <a:solidFill>
                  <a:schemeClr val="bg1"/>
                </a:solidFill>
              </a:rPr>
              <a:t>organigramme</a:t>
            </a:r>
            <a:r>
              <a:rPr lang="fr-BE" dirty="0">
                <a:solidFill>
                  <a:schemeClr val="bg1"/>
                </a:solidFill>
              </a:rPr>
              <a:t> de la formation : combien de modules (cours) ? Quand faut-il « ouvrir » et « fermer » les cours ? Qui fait quoi et à quels moments ? Rôle des étudiants et des enseignants ? </a:t>
            </a:r>
            <a:r>
              <a:rPr lang="fr-BE" dirty="0" err="1">
                <a:solidFill>
                  <a:schemeClr val="bg1"/>
                </a:solidFill>
                <a:ea typeface="+mn-lt"/>
                <a:cs typeface="+mn-lt"/>
              </a:rPr>
              <a:t>T</a:t>
            </a:r>
            <a:r>
              <a:rPr lang="fr-FR" dirty="0" err="1">
                <a:solidFill>
                  <a:schemeClr val="bg1"/>
                </a:solidFill>
                <a:ea typeface="+mn-lt"/>
                <a:cs typeface="+mn-lt"/>
              </a:rPr>
              <a:t>iming</a:t>
            </a:r>
            <a:r>
              <a:rPr lang="fr-FR" dirty="0">
                <a:solidFill>
                  <a:schemeClr val="bg1"/>
                </a:solidFill>
                <a:ea typeface="+mn-lt"/>
                <a:cs typeface="+mn-lt"/>
              </a:rPr>
              <a:t>,</a:t>
            </a:r>
            <a:r>
              <a:rPr lang="fr-BE" dirty="0">
                <a:solidFill>
                  <a:schemeClr val="bg1"/>
                </a:solidFill>
                <a:ea typeface="+mn-lt"/>
                <a:cs typeface="+mn-lt"/>
              </a:rPr>
              <a:t> </a:t>
            </a:r>
            <a:r>
              <a:rPr lang="fr-FR" dirty="0">
                <a:solidFill>
                  <a:schemeClr val="bg1"/>
                </a:solidFill>
                <a:ea typeface="+mn-lt"/>
                <a:cs typeface="+mn-lt"/>
              </a:rPr>
              <a:t>clé d’</a:t>
            </a:r>
            <a:r>
              <a:rPr lang="fr-FR" dirty="0" err="1">
                <a:solidFill>
                  <a:schemeClr val="bg1"/>
                </a:solidFill>
                <a:ea typeface="+mn-lt"/>
                <a:cs typeface="+mn-lt"/>
              </a:rPr>
              <a:t>inscriptio</a:t>
            </a:r>
            <a:r>
              <a:rPr lang="fr-BE" dirty="0">
                <a:solidFill>
                  <a:schemeClr val="bg1"/>
                </a:solidFill>
                <a:ea typeface="+mn-lt"/>
                <a:cs typeface="+mn-lt"/>
              </a:rPr>
              <a:t>n, évaluation de l’implication des étudiants, outils de régulation </a:t>
            </a:r>
            <a:r>
              <a:rPr lang="fr-BE" dirty="0">
                <a:solidFill>
                  <a:schemeClr val="bg1"/>
                </a:solidFill>
              </a:rPr>
              <a:t>…</a:t>
            </a:r>
          </a:p>
          <a:p>
            <a:pPr lvl="1">
              <a:lnSpc>
                <a:spcPts val="3980"/>
              </a:lnSpc>
            </a:pPr>
            <a:r>
              <a:rPr lang="fr-BE" b="1" i="1" dirty="0">
                <a:solidFill>
                  <a:schemeClr val="bg1"/>
                </a:solidFill>
              </a:rPr>
              <a:t>Transposer</a:t>
            </a:r>
            <a:r>
              <a:rPr lang="fr-BE" i="1" dirty="0">
                <a:solidFill>
                  <a:schemeClr val="bg1"/>
                </a:solidFill>
              </a:rPr>
              <a:t> le MOOC sur MOODLE… songer à prendre des notes personnelles pour mémoire et s’assurer de la linéarité et de la cohérence des modules (cours) de formation. </a:t>
            </a:r>
          </a:p>
        </p:txBody>
      </p:sp>
      <p:sp>
        <p:nvSpPr>
          <p:cNvPr id="4" name="ZoneTexte 3">
            <a:extLst>
              <a:ext uri="{FF2B5EF4-FFF2-40B4-BE49-F238E27FC236}">
                <a16:creationId xmlns:a16="http://schemas.microsoft.com/office/drawing/2014/main" id="{B23B31B6-09AB-93FF-53B5-2D2159963474}"/>
              </a:ext>
            </a:extLst>
          </p:cNvPr>
          <p:cNvSpPr txBox="1"/>
          <p:nvPr/>
        </p:nvSpPr>
        <p:spPr>
          <a:xfrm>
            <a:off x="9497961" y="14586"/>
            <a:ext cx="2736598" cy="369332"/>
          </a:xfrm>
          <a:prstGeom prst="rect">
            <a:avLst/>
          </a:prstGeom>
          <a:noFill/>
        </p:spPr>
        <p:txBody>
          <a:bodyPr wrap="square" rtlCol="0">
            <a:spAutoFit/>
          </a:bodyPr>
          <a:lstStyle/>
          <a:p>
            <a:r>
              <a:rPr lang="fr-FR" b="1" dirty="0">
                <a:solidFill>
                  <a:srgbClr val="37A2FF"/>
                </a:solidFill>
              </a:rPr>
              <a:t>OPERATIONNALISATION</a:t>
            </a:r>
          </a:p>
        </p:txBody>
      </p:sp>
      <p:sp>
        <p:nvSpPr>
          <p:cNvPr id="5" name="Espace réservé du numéro de diapositive 4">
            <a:extLst>
              <a:ext uri="{FF2B5EF4-FFF2-40B4-BE49-F238E27FC236}">
                <a16:creationId xmlns:a16="http://schemas.microsoft.com/office/drawing/2014/main" id="{0B5AF60F-7D36-D9A4-D572-D90D01C240A7}"/>
              </a:ext>
            </a:extLst>
          </p:cNvPr>
          <p:cNvSpPr>
            <a:spLocks noGrp="1"/>
          </p:cNvSpPr>
          <p:nvPr>
            <p:ph type="sldNum" sz="quarter" idx="12"/>
          </p:nvPr>
        </p:nvSpPr>
        <p:spPr/>
        <p:txBody>
          <a:bodyPr/>
          <a:lstStyle/>
          <a:p>
            <a:fld id="{618BF6C6-CB6B-D940-AC85-AF056F7C02CF}" type="slidenum">
              <a:rPr lang="fr-FR" smtClean="0"/>
              <a:t>11</a:t>
            </a:fld>
            <a:endParaRPr lang="fr-FR"/>
          </a:p>
        </p:txBody>
      </p:sp>
    </p:spTree>
    <p:extLst>
      <p:ext uri="{BB962C8B-B14F-4D97-AF65-F5344CB8AC3E}">
        <p14:creationId xmlns:p14="http://schemas.microsoft.com/office/powerpoint/2010/main" val="11421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023F-B01F-1D90-3AB7-9CF211E695C7}"/>
              </a:ext>
            </a:extLst>
          </p:cNvPr>
          <p:cNvSpPr>
            <a:spLocks noGrp="1"/>
          </p:cNvSpPr>
          <p:nvPr>
            <p:ph type="title"/>
          </p:nvPr>
        </p:nvSpPr>
        <p:spPr/>
        <p:txBody>
          <a:bodyPr/>
          <a:lstStyle/>
          <a:p>
            <a:r>
              <a:rPr lang="fr-FR" dirty="0">
                <a:solidFill>
                  <a:schemeClr val="bg1"/>
                </a:solidFill>
                <a:ea typeface="+mj-lt"/>
                <a:cs typeface="+mj-lt"/>
              </a:rPr>
              <a:t>Organisation des modules</a:t>
            </a:r>
            <a:endParaRPr lang="fr-FR" dirty="0">
              <a:solidFill>
                <a:schemeClr val="bg1"/>
              </a:solidFill>
            </a:endParaRPr>
          </a:p>
        </p:txBody>
      </p:sp>
      <p:sp>
        <p:nvSpPr>
          <p:cNvPr id="3" name="Espace réservé du contenu 2">
            <a:extLst>
              <a:ext uri="{FF2B5EF4-FFF2-40B4-BE49-F238E27FC236}">
                <a16:creationId xmlns:a16="http://schemas.microsoft.com/office/drawing/2014/main" id="{8D3AFF93-493B-F97C-4A17-9AF5AA01B53B}"/>
              </a:ext>
            </a:extLst>
          </p:cNvPr>
          <p:cNvSpPr>
            <a:spLocks noGrp="1"/>
          </p:cNvSpPr>
          <p:nvPr>
            <p:ph idx="1"/>
          </p:nvPr>
        </p:nvSpPr>
        <p:spPr>
          <a:xfrm>
            <a:off x="191729" y="1646238"/>
            <a:ext cx="12721867" cy="5197176"/>
          </a:xfrm>
        </p:spPr>
        <p:txBody>
          <a:bodyPr vert="horz" lIns="91440" tIns="45720" rIns="91440" bIns="45720" rtlCol="0" anchor="t">
            <a:noAutofit/>
          </a:bodyPr>
          <a:lstStyle/>
          <a:p>
            <a:pPr marL="0" indent="0">
              <a:lnSpc>
                <a:spcPts val="3360"/>
              </a:lnSpc>
              <a:buNone/>
            </a:pPr>
            <a:r>
              <a:rPr lang="fr-BE" sz="2000" dirty="0">
                <a:solidFill>
                  <a:schemeClr val="bg1"/>
                </a:solidFill>
                <a:ea typeface="+mn-lt"/>
                <a:cs typeface="+mn-lt"/>
              </a:rPr>
              <a:t>Les 3 modules* s’organisent de la même façon : </a:t>
            </a:r>
          </a:p>
          <a:p>
            <a:pPr lvl="1">
              <a:lnSpc>
                <a:spcPts val="3360"/>
              </a:lnSpc>
            </a:pPr>
            <a:r>
              <a:rPr lang="fr-BE" sz="2000" dirty="0">
                <a:solidFill>
                  <a:schemeClr val="bg1"/>
                </a:solidFill>
                <a:ea typeface="+mn-lt"/>
                <a:cs typeface="+mn-lt"/>
              </a:rPr>
              <a:t>Une introduction avec présentation des objectifs, le temps à y consacrer, les consignes, </a:t>
            </a:r>
          </a:p>
          <a:p>
            <a:pPr lvl="1">
              <a:lnSpc>
                <a:spcPts val="3360"/>
              </a:lnSpc>
            </a:pPr>
            <a:r>
              <a:rPr lang="fr-BE" sz="2000" dirty="0">
                <a:solidFill>
                  <a:schemeClr val="bg1"/>
                </a:solidFill>
                <a:ea typeface="+mn-lt"/>
                <a:cs typeface="+mn-lt"/>
              </a:rPr>
              <a:t>Une présentation du module : ce qu’on va y faire, les parties, les travaux,</a:t>
            </a:r>
          </a:p>
          <a:p>
            <a:pPr lvl="1">
              <a:lnSpc>
                <a:spcPts val="3360"/>
              </a:lnSpc>
            </a:pPr>
            <a:r>
              <a:rPr lang="fr-BE" sz="2000" dirty="0">
                <a:solidFill>
                  <a:schemeClr val="bg1"/>
                </a:solidFill>
                <a:ea typeface="+mn-lt"/>
                <a:cs typeface="+mn-lt"/>
              </a:rPr>
              <a:t>Une contextualisation (capsule vidéo, texte…),un relevé de réponses (QCM, test) ou une production (écrite),</a:t>
            </a:r>
          </a:p>
          <a:p>
            <a:pPr lvl="1">
              <a:lnSpc>
                <a:spcPts val="3360"/>
              </a:lnSpc>
            </a:pPr>
            <a:r>
              <a:rPr lang="fr-BE" sz="2000" dirty="0">
                <a:solidFill>
                  <a:schemeClr val="bg1"/>
                </a:solidFill>
                <a:ea typeface="+mn-lt"/>
                <a:cs typeface="+mn-lt"/>
              </a:rPr>
              <a:t>Un débriefing via une ressource (QCM, capsule vidéo...),</a:t>
            </a:r>
          </a:p>
          <a:p>
            <a:pPr lvl="1">
              <a:lnSpc>
                <a:spcPts val="3360"/>
              </a:lnSpc>
            </a:pPr>
            <a:r>
              <a:rPr lang="fr-BE" sz="2000" dirty="0">
                <a:solidFill>
                  <a:schemeClr val="bg1"/>
                </a:solidFill>
                <a:ea typeface="+mn-lt"/>
                <a:cs typeface="+mn-lt"/>
              </a:rPr>
              <a:t>Un travail réflexif (à partir d’un article),</a:t>
            </a:r>
          </a:p>
          <a:p>
            <a:pPr lvl="1">
              <a:lnSpc>
                <a:spcPts val="3360"/>
              </a:lnSpc>
            </a:pPr>
            <a:r>
              <a:rPr lang="fr-BE" sz="2000" dirty="0">
                <a:solidFill>
                  <a:schemeClr val="bg1"/>
                </a:solidFill>
                <a:ea typeface="+mn-lt"/>
                <a:cs typeface="+mn-lt"/>
              </a:rPr>
              <a:t>Une évaluation par les pairs,</a:t>
            </a:r>
          </a:p>
          <a:p>
            <a:pPr lvl="1">
              <a:lnSpc>
                <a:spcPts val="3360"/>
              </a:lnSpc>
            </a:pPr>
            <a:r>
              <a:rPr lang="fr-BE" sz="2000" dirty="0">
                <a:solidFill>
                  <a:schemeClr val="bg1"/>
                </a:solidFill>
                <a:ea typeface="+mn-lt"/>
                <a:cs typeface="+mn-lt"/>
              </a:rPr>
              <a:t>Une conclusion.</a:t>
            </a:r>
          </a:p>
          <a:p>
            <a:pPr marL="0" indent="0">
              <a:lnSpc>
                <a:spcPts val="3360"/>
              </a:lnSpc>
              <a:buNone/>
            </a:pPr>
            <a:r>
              <a:rPr lang="fr-BE" sz="2000" dirty="0">
                <a:solidFill>
                  <a:schemeClr val="bg1"/>
                </a:solidFill>
                <a:ea typeface="+mn-lt"/>
                <a:cs typeface="+mn-lt"/>
              </a:rPr>
              <a:t>* Introduction au métier d’enseignant, La transposition didactique, Les conceptions spontanées </a:t>
            </a:r>
            <a:br>
              <a:rPr lang="fr-BE" sz="2000" dirty="0">
                <a:solidFill>
                  <a:schemeClr val="bg1"/>
                </a:solidFill>
                <a:ea typeface="+mn-lt"/>
                <a:cs typeface="+mn-lt"/>
              </a:rPr>
            </a:br>
            <a:r>
              <a:rPr lang="fr-BE" sz="2000" dirty="0">
                <a:solidFill>
                  <a:schemeClr val="bg1"/>
                </a:solidFill>
                <a:ea typeface="+mn-lt"/>
                <a:cs typeface="+mn-lt"/>
              </a:rPr>
              <a:t>dans l’enseignement des sciences.</a:t>
            </a:r>
            <a:endParaRPr lang="fr-FR" sz="2000" dirty="0">
              <a:solidFill>
                <a:schemeClr val="bg1"/>
              </a:solidFill>
            </a:endParaRPr>
          </a:p>
        </p:txBody>
      </p:sp>
      <p:sp>
        <p:nvSpPr>
          <p:cNvPr id="4" name="ZoneTexte 3">
            <a:extLst>
              <a:ext uri="{FF2B5EF4-FFF2-40B4-BE49-F238E27FC236}">
                <a16:creationId xmlns:a16="http://schemas.microsoft.com/office/drawing/2014/main" id="{E8373BDD-D609-C536-CDDB-94B710AB76C7}"/>
              </a:ext>
            </a:extLst>
          </p:cNvPr>
          <p:cNvSpPr txBox="1"/>
          <p:nvPr/>
        </p:nvSpPr>
        <p:spPr>
          <a:xfrm>
            <a:off x="9497961" y="14586"/>
            <a:ext cx="2736598" cy="369332"/>
          </a:xfrm>
          <a:prstGeom prst="rect">
            <a:avLst/>
          </a:prstGeom>
          <a:noFill/>
        </p:spPr>
        <p:txBody>
          <a:bodyPr wrap="square" rtlCol="0">
            <a:spAutoFit/>
          </a:bodyPr>
          <a:lstStyle/>
          <a:p>
            <a:r>
              <a:rPr lang="fr-FR" b="1" dirty="0">
                <a:solidFill>
                  <a:srgbClr val="37A2FF"/>
                </a:solidFill>
              </a:rPr>
              <a:t>OPERATIONNALISATION</a:t>
            </a:r>
          </a:p>
        </p:txBody>
      </p:sp>
      <p:sp>
        <p:nvSpPr>
          <p:cNvPr id="5" name="Espace réservé du numéro de diapositive 4">
            <a:extLst>
              <a:ext uri="{FF2B5EF4-FFF2-40B4-BE49-F238E27FC236}">
                <a16:creationId xmlns:a16="http://schemas.microsoft.com/office/drawing/2014/main" id="{161878A1-0D8A-17A4-8D15-DA9E8019AD2C}"/>
              </a:ext>
            </a:extLst>
          </p:cNvPr>
          <p:cNvSpPr>
            <a:spLocks noGrp="1"/>
          </p:cNvSpPr>
          <p:nvPr>
            <p:ph type="sldNum" sz="quarter" idx="12"/>
          </p:nvPr>
        </p:nvSpPr>
        <p:spPr/>
        <p:txBody>
          <a:bodyPr/>
          <a:lstStyle/>
          <a:p>
            <a:fld id="{618BF6C6-CB6B-D940-AC85-AF056F7C02CF}" type="slidenum">
              <a:rPr lang="fr-FR" smtClean="0"/>
              <a:t>12</a:t>
            </a:fld>
            <a:endParaRPr lang="fr-FR"/>
          </a:p>
        </p:txBody>
      </p:sp>
    </p:spTree>
    <p:extLst>
      <p:ext uri="{BB962C8B-B14F-4D97-AF65-F5344CB8AC3E}">
        <p14:creationId xmlns:p14="http://schemas.microsoft.com/office/powerpoint/2010/main" val="114245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left)">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5B38D311-1EA9-F604-0F7B-A8AD118FED47}"/>
              </a:ext>
            </a:extLst>
          </p:cNvPr>
          <p:cNvPicPr>
            <a:picLocks noChangeAspect="1"/>
          </p:cNvPicPr>
          <p:nvPr/>
        </p:nvPicPr>
        <p:blipFill>
          <a:blip r:embed="rId2"/>
          <a:stretch>
            <a:fillRect/>
          </a:stretch>
        </p:blipFill>
        <p:spPr>
          <a:xfrm>
            <a:off x="140832" y="309729"/>
            <a:ext cx="11910336" cy="6533685"/>
          </a:xfrm>
          <a:prstGeom prst="rect">
            <a:avLst/>
          </a:prstGeom>
        </p:spPr>
      </p:pic>
      <p:sp>
        <p:nvSpPr>
          <p:cNvPr id="3" name="ZoneTexte 2">
            <a:extLst>
              <a:ext uri="{FF2B5EF4-FFF2-40B4-BE49-F238E27FC236}">
                <a16:creationId xmlns:a16="http://schemas.microsoft.com/office/drawing/2014/main" id="{61AFE27E-94C9-920F-458C-D9C957D5D4E4}"/>
              </a:ext>
            </a:extLst>
          </p:cNvPr>
          <p:cNvSpPr txBox="1"/>
          <p:nvPr/>
        </p:nvSpPr>
        <p:spPr>
          <a:xfrm>
            <a:off x="9497961" y="14586"/>
            <a:ext cx="2736598" cy="369332"/>
          </a:xfrm>
          <a:prstGeom prst="rect">
            <a:avLst/>
          </a:prstGeom>
          <a:noFill/>
        </p:spPr>
        <p:txBody>
          <a:bodyPr wrap="square" rtlCol="0">
            <a:spAutoFit/>
          </a:bodyPr>
          <a:lstStyle/>
          <a:p>
            <a:r>
              <a:rPr lang="fr-FR" b="1" dirty="0">
                <a:solidFill>
                  <a:srgbClr val="37A2FF"/>
                </a:solidFill>
              </a:rPr>
              <a:t>OPERATIONNALISATION</a:t>
            </a:r>
          </a:p>
        </p:txBody>
      </p:sp>
      <p:sp>
        <p:nvSpPr>
          <p:cNvPr id="4" name="Espace réservé du numéro de diapositive 3">
            <a:extLst>
              <a:ext uri="{FF2B5EF4-FFF2-40B4-BE49-F238E27FC236}">
                <a16:creationId xmlns:a16="http://schemas.microsoft.com/office/drawing/2014/main" id="{9F82646A-D660-95DD-848C-DDA9AC016673}"/>
              </a:ext>
            </a:extLst>
          </p:cNvPr>
          <p:cNvSpPr>
            <a:spLocks noGrp="1"/>
          </p:cNvSpPr>
          <p:nvPr>
            <p:ph type="sldNum" sz="quarter" idx="12"/>
          </p:nvPr>
        </p:nvSpPr>
        <p:spPr/>
        <p:txBody>
          <a:bodyPr/>
          <a:lstStyle/>
          <a:p>
            <a:fld id="{618BF6C6-CB6B-D940-AC85-AF056F7C02CF}" type="slidenum">
              <a:rPr lang="fr-FR" smtClean="0"/>
              <a:t>13</a:t>
            </a:fld>
            <a:endParaRPr lang="fr-FR" dirty="0"/>
          </a:p>
        </p:txBody>
      </p:sp>
      <p:sp>
        <p:nvSpPr>
          <p:cNvPr id="6" name="ZoneTexte 5">
            <a:extLst>
              <a:ext uri="{FF2B5EF4-FFF2-40B4-BE49-F238E27FC236}">
                <a16:creationId xmlns:a16="http://schemas.microsoft.com/office/drawing/2014/main" id="{B5DE01F4-F0C3-8C4E-90E7-3388BB4B2D35}"/>
              </a:ext>
            </a:extLst>
          </p:cNvPr>
          <p:cNvSpPr txBox="1"/>
          <p:nvPr/>
        </p:nvSpPr>
        <p:spPr>
          <a:xfrm>
            <a:off x="9497961" y="5170354"/>
            <a:ext cx="2322785" cy="1200329"/>
          </a:xfrm>
          <a:prstGeom prst="rect">
            <a:avLst/>
          </a:prstGeom>
          <a:noFill/>
        </p:spPr>
        <p:txBody>
          <a:bodyPr wrap="square">
            <a:spAutoFit/>
          </a:bodyPr>
          <a:lstStyle/>
          <a:p>
            <a:r>
              <a:rPr lang="fr-FR" dirty="0">
                <a:solidFill>
                  <a:srgbClr val="FF0000"/>
                </a:solidFill>
                <a:hlinkClick r:id="rId3"/>
              </a:rPr>
              <a:t>https://moodle.uclouvain.be/mod/lesson/view.php?id=267466</a:t>
            </a:r>
            <a:endParaRPr lang="fr-FR" dirty="0">
              <a:solidFill>
                <a:srgbClr val="FF0000"/>
              </a:solidFill>
            </a:endParaRPr>
          </a:p>
          <a:p>
            <a:endParaRPr lang="fr-FR" dirty="0">
              <a:solidFill>
                <a:srgbClr val="FF0000"/>
              </a:solidFill>
            </a:endParaRPr>
          </a:p>
        </p:txBody>
      </p:sp>
    </p:spTree>
    <p:extLst>
      <p:ext uri="{BB962C8B-B14F-4D97-AF65-F5344CB8AC3E}">
        <p14:creationId xmlns:p14="http://schemas.microsoft.com/office/powerpoint/2010/main" val="31660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023F-B01F-1D90-3AB7-9CF211E695C7}"/>
              </a:ext>
            </a:extLst>
          </p:cNvPr>
          <p:cNvSpPr>
            <a:spLocks noGrp="1"/>
          </p:cNvSpPr>
          <p:nvPr>
            <p:ph type="title"/>
          </p:nvPr>
        </p:nvSpPr>
        <p:spPr/>
        <p:txBody>
          <a:bodyPr>
            <a:normAutofit/>
          </a:bodyPr>
          <a:lstStyle/>
          <a:p>
            <a:pPr lvl="1">
              <a:lnSpc>
                <a:spcPts val="4560"/>
              </a:lnSpc>
            </a:pPr>
            <a:r>
              <a:rPr lang="fr-FR" sz="4000" dirty="0">
                <a:solidFill>
                  <a:schemeClr val="bg1"/>
                </a:solidFill>
                <a:latin typeface="+mj-lt"/>
              </a:rPr>
              <a:t>Consignes et messages de rappel aux participants distraits</a:t>
            </a:r>
          </a:p>
        </p:txBody>
      </p:sp>
      <p:sp>
        <p:nvSpPr>
          <p:cNvPr id="3" name="Espace réservé du contenu 2">
            <a:extLst>
              <a:ext uri="{FF2B5EF4-FFF2-40B4-BE49-F238E27FC236}">
                <a16:creationId xmlns:a16="http://schemas.microsoft.com/office/drawing/2014/main" id="{8D3AFF93-493B-F97C-4A17-9AF5AA01B53B}"/>
              </a:ext>
            </a:extLst>
          </p:cNvPr>
          <p:cNvSpPr>
            <a:spLocks noGrp="1"/>
          </p:cNvSpPr>
          <p:nvPr>
            <p:ph idx="1"/>
          </p:nvPr>
        </p:nvSpPr>
        <p:spPr>
          <a:xfrm>
            <a:off x="78658" y="2253328"/>
            <a:ext cx="11410336" cy="4361783"/>
          </a:xfrm>
        </p:spPr>
        <p:txBody>
          <a:bodyPr vert="horz" lIns="91440" tIns="45720" rIns="91440" bIns="45720" rtlCol="0" anchor="t">
            <a:normAutofit/>
          </a:bodyPr>
          <a:lstStyle/>
          <a:p>
            <a:pPr>
              <a:lnSpc>
                <a:spcPts val="4060"/>
              </a:lnSpc>
            </a:pPr>
            <a:r>
              <a:rPr lang="fr-BE" dirty="0">
                <a:solidFill>
                  <a:schemeClr val="bg1"/>
                </a:solidFill>
                <a:ea typeface="+mn-lt"/>
                <a:cs typeface="+mn-lt"/>
              </a:rPr>
              <a:t>Consignes données en présentiel ( 10 minutes/cours sont nécessaires)</a:t>
            </a:r>
          </a:p>
          <a:p>
            <a:pPr>
              <a:lnSpc>
                <a:spcPts val="4060"/>
              </a:lnSpc>
            </a:pPr>
            <a:r>
              <a:rPr lang="fr-BE" dirty="0">
                <a:solidFill>
                  <a:schemeClr val="bg1"/>
                </a:solidFill>
                <a:ea typeface="+mn-lt"/>
                <a:cs typeface="+mn-lt"/>
              </a:rPr>
              <a:t>Rappels encourageants constamment nécessaires </a:t>
            </a:r>
            <a:r>
              <a:rPr lang="fr-BE" dirty="0">
                <a:solidFill>
                  <a:schemeClr val="bg1"/>
                </a:solidFill>
                <a:ea typeface="+mn-lt"/>
                <a:cs typeface="+mn-lt"/>
                <a:sym typeface="Wingdings" pitchFamily="2" charset="2"/>
              </a:rPr>
              <a:t></a:t>
            </a:r>
            <a:endParaRPr lang="fr-FR" dirty="0">
              <a:solidFill>
                <a:schemeClr val="bg1"/>
              </a:solidFill>
              <a:ea typeface="+mn-lt"/>
              <a:cs typeface="+mn-lt"/>
            </a:endParaRPr>
          </a:p>
          <a:p>
            <a:pPr marL="457200" lvl="1" indent="0">
              <a:lnSpc>
                <a:spcPts val="4060"/>
              </a:lnSpc>
              <a:buNone/>
            </a:pPr>
            <a:r>
              <a:rPr lang="fr-BE" i="1" dirty="0">
                <a:solidFill>
                  <a:schemeClr val="bg1"/>
                </a:solidFill>
                <a:ea typeface="+mn-lt"/>
                <a:cs typeface="+mn-lt"/>
              </a:rPr>
              <a:t>La durée de chaque module (une semaine) et la correction par les pairs imposent que tous les participants suivent et réalisent les travaux endéans des moments similaires… avec le risque pour les retardataires :</a:t>
            </a:r>
          </a:p>
          <a:p>
            <a:pPr lvl="2">
              <a:lnSpc>
                <a:spcPts val="4060"/>
              </a:lnSpc>
            </a:pPr>
            <a:r>
              <a:rPr lang="fr-BE" sz="2400" i="1" dirty="0">
                <a:solidFill>
                  <a:schemeClr val="bg1"/>
                </a:solidFill>
                <a:ea typeface="+mn-lt"/>
                <a:cs typeface="+mn-lt"/>
              </a:rPr>
              <a:t>De ne plus avoir de travaux à évaluer,</a:t>
            </a:r>
          </a:p>
          <a:p>
            <a:pPr lvl="2">
              <a:lnSpc>
                <a:spcPts val="4060"/>
              </a:lnSpc>
            </a:pPr>
            <a:r>
              <a:rPr lang="fr-BE" sz="2400" i="1" dirty="0">
                <a:solidFill>
                  <a:schemeClr val="bg1"/>
                </a:solidFill>
                <a:ea typeface="+mn-lt"/>
                <a:cs typeface="+mn-lt"/>
              </a:rPr>
              <a:t>Et/ou de ne pas se faire évaluer !</a:t>
            </a:r>
          </a:p>
        </p:txBody>
      </p:sp>
      <p:sp>
        <p:nvSpPr>
          <p:cNvPr id="4" name="ZoneTexte 3">
            <a:extLst>
              <a:ext uri="{FF2B5EF4-FFF2-40B4-BE49-F238E27FC236}">
                <a16:creationId xmlns:a16="http://schemas.microsoft.com/office/drawing/2014/main" id="{69F76D91-19E7-8190-DB6C-7092999ECBA5}"/>
              </a:ext>
            </a:extLst>
          </p:cNvPr>
          <p:cNvSpPr txBox="1"/>
          <p:nvPr/>
        </p:nvSpPr>
        <p:spPr>
          <a:xfrm>
            <a:off x="9497961" y="14586"/>
            <a:ext cx="2736598" cy="369332"/>
          </a:xfrm>
          <a:prstGeom prst="rect">
            <a:avLst/>
          </a:prstGeom>
          <a:noFill/>
        </p:spPr>
        <p:txBody>
          <a:bodyPr wrap="square" rtlCol="0">
            <a:spAutoFit/>
          </a:bodyPr>
          <a:lstStyle/>
          <a:p>
            <a:r>
              <a:rPr lang="fr-FR" b="1" dirty="0">
                <a:solidFill>
                  <a:srgbClr val="37A2FF"/>
                </a:solidFill>
              </a:rPr>
              <a:t>OPERATIONNALISATION</a:t>
            </a:r>
          </a:p>
        </p:txBody>
      </p:sp>
      <p:sp>
        <p:nvSpPr>
          <p:cNvPr id="5" name="Espace réservé du numéro de diapositive 4">
            <a:extLst>
              <a:ext uri="{FF2B5EF4-FFF2-40B4-BE49-F238E27FC236}">
                <a16:creationId xmlns:a16="http://schemas.microsoft.com/office/drawing/2014/main" id="{F876171E-3AEE-5D2F-E9CD-4767D51830BD}"/>
              </a:ext>
            </a:extLst>
          </p:cNvPr>
          <p:cNvSpPr>
            <a:spLocks noGrp="1"/>
          </p:cNvSpPr>
          <p:nvPr>
            <p:ph type="sldNum" sz="quarter" idx="12"/>
          </p:nvPr>
        </p:nvSpPr>
        <p:spPr/>
        <p:txBody>
          <a:bodyPr/>
          <a:lstStyle/>
          <a:p>
            <a:fld id="{618BF6C6-CB6B-D940-AC85-AF056F7C02CF}" type="slidenum">
              <a:rPr lang="fr-FR" smtClean="0"/>
              <a:t>14</a:t>
            </a:fld>
            <a:endParaRPr lang="fr-FR"/>
          </a:p>
        </p:txBody>
      </p:sp>
    </p:spTree>
    <p:extLst>
      <p:ext uri="{BB962C8B-B14F-4D97-AF65-F5344CB8AC3E}">
        <p14:creationId xmlns:p14="http://schemas.microsoft.com/office/powerpoint/2010/main" val="285536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8812E-922C-C866-D18C-18DE7F94A33B}"/>
              </a:ext>
            </a:extLst>
          </p:cNvPr>
          <p:cNvSpPr>
            <a:spLocks noGrp="1"/>
          </p:cNvSpPr>
          <p:nvPr>
            <p:ph type="title"/>
          </p:nvPr>
        </p:nvSpPr>
        <p:spPr/>
        <p:txBody>
          <a:bodyPr/>
          <a:lstStyle/>
          <a:p>
            <a:r>
              <a:rPr lang="fr-FR" dirty="0">
                <a:solidFill>
                  <a:schemeClr val="bg1"/>
                </a:solidFill>
              </a:rPr>
              <a:t>Exemple de consignes</a:t>
            </a:r>
          </a:p>
        </p:txBody>
      </p:sp>
      <p:pic>
        <p:nvPicPr>
          <p:cNvPr id="6" name="Espace réservé du contenu 5" descr="Une image contenant texte, capture d’écran, Police&#10;&#10;Description générée automatiquement">
            <a:extLst>
              <a:ext uri="{FF2B5EF4-FFF2-40B4-BE49-F238E27FC236}">
                <a16:creationId xmlns:a16="http://schemas.microsoft.com/office/drawing/2014/main" id="{F6532F5C-0222-73F3-6B9C-D0E4CDDA4F77}"/>
              </a:ext>
            </a:extLst>
          </p:cNvPr>
          <p:cNvPicPr>
            <a:picLocks noGrp="1" noChangeAspect="1"/>
          </p:cNvPicPr>
          <p:nvPr>
            <p:ph idx="1"/>
          </p:nvPr>
        </p:nvPicPr>
        <p:blipFill>
          <a:blip r:embed="rId2"/>
          <a:stretch>
            <a:fillRect/>
          </a:stretch>
        </p:blipFill>
        <p:spPr>
          <a:xfrm>
            <a:off x="2371241" y="1503280"/>
            <a:ext cx="7005234" cy="5172880"/>
          </a:xfrm>
        </p:spPr>
      </p:pic>
      <p:sp>
        <p:nvSpPr>
          <p:cNvPr id="4" name="Espace réservé du numéro de diapositive 3">
            <a:extLst>
              <a:ext uri="{FF2B5EF4-FFF2-40B4-BE49-F238E27FC236}">
                <a16:creationId xmlns:a16="http://schemas.microsoft.com/office/drawing/2014/main" id="{6F881176-CFA8-0D85-9B06-D936361CA160}"/>
              </a:ext>
            </a:extLst>
          </p:cNvPr>
          <p:cNvSpPr>
            <a:spLocks noGrp="1"/>
          </p:cNvSpPr>
          <p:nvPr>
            <p:ph type="sldNum" sz="quarter" idx="12"/>
          </p:nvPr>
        </p:nvSpPr>
        <p:spPr/>
        <p:txBody>
          <a:bodyPr/>
          <a:lstStyle/>
          <a:p>
            <a:fld id="{618BF6C6-CB6B-D940-AC85-AF056F7C02CF}" type="slidenum">
              <a:rPr lang="fr-FR" smtClean="0"/>
              <a:pPr/>
              <a:t>15</a:t>
            </a:fld>
            <a:endParaRPr lang="fr-FR" dirty="0"/>
          </a:p>
        </p:txBody>
      </p:sp>
    </p:spTree>
    <p:extLst>
      <p:ext uri="{BB962C8B-B14F-4D97-AF65-F5344CB8AC3E}">
        <p14:creationId xmlns:p14="http://schemas.microsoft.com/office/powerpoint/2010/main" val="2264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E3903E8C-23FD-4157-83A1-F1DFE51EBBE5}"/>
              </a:ext>
            </a:extLst>
          </p:cNvPr>
          <p:cNvGrpSpPr/>
          <p:nvPr/>
        </p:nvGrpSpPr>
        <p:grpSpPr>
          <a:xfrm>
            <a:off x="-533401" y="2609713"/>
            <a:ext cx="13428053" cy="1503637"/>
            <a:chOff x="-533401" y="2609713"/>
            <a:chExt cx="13428053" cy="1503637"/>
          </a:xfrm>
        </p:grpSpPr>
        <p:pic>
          <p:nvPicPr>
            <p:cNvPr id="7" name="Image 6">
              <a:extLst>
                <a:ext uri="{FF2B5EF4-FFF2-40B4-BE49-F238E27FC236}">
                  <a16:creationId xmlns:a16="http://schemas.microsoft.com/office/drawing/2014/main" id="{DB23F605-BE19-9E40-96CE-D6BDA386A3F0}"/>
                </a:ext>
              </a:extLst>
            </p:cNvPr>
            <p:cNvPicPr>
              <a:picLocks noChangeAspect="1"/>
            </p:cNvPicPr>
            <p:nvPr/>
          </p:nvPicPr>
          <p:blipFill>
            <a:blip r:embed="rId3"/>
            <a:stretch>
              <a:fillRect/>
            </a:stretch>
          </p:blipFill>
          <p:spPr>
            <a:xfrm>
              <a:off x="-533401" y="2609713"/>
              <a:ext cx="13428053" cy="1503637"/>
            </a:xfrm>
            <a:prstGeom prst="rect">
              <a:avLst/>
            </a:prstGeom>
          </p:spPr>
        </p:pic>
        <p:cxnSp>
          <p:nvCxnSpPr>
            <p:cNvPr id="9" name="Connecteur droit 8">
              <a:extLst>
                <a:ext uri="{FF2B5EF4-FFF2-40B4-BE49-F238E27FC236}">
                  <a16:creationId xmlns:a16="http://schemas.microsoft.com/office/drawing/2014/main" id="{AC434AD9-83D1-D3C5-2815-085826B037B7}"/>
                </a:ext>
              </a:extLst>
            </p:cNvPr>
            <p:cNvCxnSpPr/>
            <p:nvPr/>
          </p:nvCxnSpPr>
          <p:spPr>
            <a:xfrm>
              <a:off x="231228" y="2879834"/>
              <a:ext cx="903889"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F191CF6-CFAA-A55A-761E-D4C60AE18552}"/>
                </a:ext>
              </a:extLst>
            </p:cNvPr>
            <p:cNvCxnSpPr>
              <a:cxnSpLocks/>
            </p:cNvCxnSpPr>
            <p:nvPr/>
          </p:nvCxnSpPr>
          <p:spPr>
            <a:xfrm>
              <a:off x="4688341" y="2879834"/>
              <a:ext cx="1698391"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14B9023F-B01F-1D90-3AB7-9CF211E695C7}"/>
              </a:ext>
            </a:extLst>
          </p:cNvPr>
          <p:cNvSpPr>
            <a:spLocks noGrp="1"/>
          </p:cNvSpPr>
          <p:nvPr>
            <p:ph type="title"/>
          </p:nvPr>
        </p:nvSpPr>
        <p:spPr/>
        <p:txBody>
          <a:bodyPr>
            <a:normAutofit/>
          </a:bodyPr>
          <a:lstStyle/>
          <a:p>
            <a:r>
              <a:rPr lang="fr-FR" sz="4000" dirty="0">
                <a:solidFill>
                  <a:schemeClr val="bg1"/>
                </a:solidFill>
                <a:ea typeface="+mj-lt"/>
                <a:cs typeface="+mj-lt"/>
              </a:rPr>
              <a:t>Suivi et mesure des apprentissages</a:t>
            </a:r>
            <a:endParaRPr lang="fr-FR" sz="4000" dirty="0">
              <a:solidFill>
                <a:schemeClr val="bg1"/>
              </a:solidFill>
            </a:endParaRPr>
          </a:p>
        </p:txBody>
      </p:sp>
      <p:sp>
        <p:nvSpPr>
          <p:cNvPr id="3" name="Espace réservé du contenu 2">
            <a:extLst>
              <a:ext uri="{FF2B5EF4-FFF2-40B4-BE49-F238E27FC236}">
                <a16:creationId xmlns:a16="http://schemas.microsoft.com/office/drawing/2014/main" id="{8D3AFF93-493B-F97C-4A17-9AF5AA01B53B}"/>
              </a:ext>
            </a:extLst>
          </p:cNvPr>
          <p:cNvSpPr>
            <a:spLocks noGrp="1"/>
          </p:cNvSpPr>
          <p:nvPr>
            <p:ph idx="1"/>
          </p:nvPr>
        </p:nvSpPr>
        <p:spPr>
          <a:xfrm>
            <a:off x="419100" y="1672929"/>
            <a:ext cx="10515600" cy="658083"/>
          </a:xfrm>
        </p:spPr>
        <p:txBody>
          <a:bodyPr vert="horz" lIns="91440" tIns="45720" rIns="91440" bIns="45720" rtlCol="0" anchor="t">
            <a:normAutofit/>
          </a:bodyPr>
          <a:lstStyle/>
          <a:p>
            <a:pPr marL="0" indent="0">
              <a:buNone/>
            </a:pPr>
            <a:r>
              <a:rPr lang="fr-FR" dirty="0">
                <a:solidFill>
                  <a:schemeClr val="bg1"/>
                </a:solidFill>
                <a:ea typeface="+mn-lt"/>
                <a:cs typeface="+mn-lt"/>
              </a:rPr>
              <a:t>Présentation des résultats</a:t>
            </a:r>
            <a:endParaRPr lang="fr-FR" dirty="0">
              <a:solidFill>
                <a:schemeClr val="bg1"/>
              </a:solidFill>
              <a:cs typeface="Calibri" panose="020F0502020204030204"/>
            </a:endParaRPr>
          </a:p>
          <a:p>
            <a:endParaRPr lang="fr-FR" dirty="0">
              <a:solidFill>
                <a:schemeClr val="bg1"/>
              </a:solidFill>
            </a:endParaRPr>
          </a:p>
        </p:txBody>
      </p:sp>
      <p:pic>
        <p:nvPicPr>
          <p:cNvPr id="5" name="Image 4">
            <a:extLst>
              <a:ext uri="{FF2B5EF4-FFF2-40B4-BE49-F238E27FC236}">
                <a16:creationId xmlns:a16="http://schemas.microsoft.com/office/drawing/2014/main" id="{D54C5EB1-1A18-5121-25B8-58BC026E73E5}"/>
              </a:ext>
            </a:extLst>
          </p:cNvPr>
          <p:cNvPicPr>
            <a:picLocks noChangeAspect="1"/>
          </p:cNvPicPr>
          <p:nvPr/>
        </p:nvPicPr>
        <p:blipFill>
          <a:blip r:embed="rId4"/>
          <a:stretch>
            <a:fillRect/>
          </a:stretch>
        </p:blipFill>
        <p:spPr>
          <a:xfrm>
            <a:off x="0" y="4771433"/>
            <a:ext cx="12721467" cy="1838048"/>
          </a:xfrm>
          <a:prstGeom prst="rect">
            <a:avLst/>
          </a:prstGeom>
        </p:spPr>
      </p:pic>
      <p:sp>
        <p:nvSpPr>
          <p:cNvPr id="8" name="Espace réservé du contenu 2">
            <a:extLst>
              <a:ext uri="{FF2B5EF4-FFF2-40B4-BE49-F238E27FC236}">
                <a16:creationId xmlns:a16="http://schemas.microsoft.com/office/drawing/2014/main" id="{3B87D6B6-7F9F-9906-FB77-CC9AD6D58294}"/>
              </a:ext>
            </a:extLst>
          </p:cNvPr>
          <p:cNvSpPr txBox="1">
            <a:spLocks/>
          </p:cNvSpPr>
          <p:nvPr/>
        </p:nvSpPr>
        <p:spPr>
          <a:xfrm>
            <a:off x="-41473" y="2136744"/>
            <a:ext cx="4572938" cy="441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dirty="0">
                <a:solidFill>
                  <a:schemeClr val="bg1"/>
                </a:solidFill>
                <a:ea typeface="+mn-lt"/>
                <a:cs typeface="+mn-lt"/>
              </a:rPr>
              <a:t> individuels</a:t>
            </a:r>
          </a:p>
          <a:p>
            <a:endParaRPr lang="fr-FR" dirty="0">
              <a:solidFill>
                <a:schemeClr val="bg1"/>
              </a:solidFill>
              <a:cs typeface="Calibri" panose="020F0502020204030204"/>
            </a:endParaRPr>
          </a:p>
          <a:p>
            <a:endParaRPr lang="fr-FR" dirty="0">
              <a:solidFill>
                <a:schemeClr val="bg1"/>
              </a:solidFill>
            </a:endParaRPr>
          </a:p>
        </p:txBody>
      </p:sp>
      <p:sp>
        <p:nvSpPr>
          <p:cNvPr id="10" name="Espace réservé du contenu 2">
            <a:extLst>
              <a:ext uri="{FF2B5EF4-FFF2-40B4-BE49-F238E27FC236}">
                <a16:creationId xmlns:a16="http://schemas.microsoft.com/office/drawing/2014/main" id="{7F31FF1E-97EE-AB4B-8427-376D0FB7EE62}"/>
              </a:ext>
            </a:extLst>
          </p:cNvPr>
          <p:cNvSpPr txBox="1">
            <a:spLocks/>
          </p:cNvSpPr>
          <p:nvPr/>
        </p:nvSpPr>
        <p:spPr>
          <a:xfrm>
            <a:off x="0" y="4239355"/>
            <a:ext cx="4572938" cy="441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dirty="0">
                <a:solidFill>
                  <a:schemeClr val="bg1"/>
                </a:solidFill>
                <a:ea typeface="+mn-lt"/>
                <a:cs typeface="+mn-lt"/>
              </a:rPr>
              <a:t>globaux</a:t>
            </a:r>
          </a:p>
          <a:p>
            <a:endParaRPr lang="fr-FR" dirty="0">
              <a:solidFill>
                <a:schemeClr val="bg1"/>
              </a:solidFill>
              <a:cs typeface="Calibri" panose="020F0502020204030204"/>
            </a:endParaRPr>
          </a:p>
          <a:p>
            <a:endParaRPr lang="fr-FR" dirty="0">
              <a:solidFill>
                <a:schemeClr val="bg1"/>
              </a:solidFill>
            </a:endParaRPr>
          </a:p>
        </p:txBody>
      </p:sp>
      <p:sp>
        <p:nvSpPr>
          <p:cNvPr id="11" name="Rectangle : coins arrondis 10">
            <a:extLst>
              <a:ext uri="{FF2B5EF4-FFF2-40B4-BE49-F238E27FC236}">
                <a16:creationId xmlns:a16="http://schemas.microsoft.com/office/drawing/2014/main" id="{53F896CE-CE23-392D-AEDC-11BD64351F10}"/>
              </a:ext>
            </a:extLst>
          </p:cNvPr>
          <p:cNvSpPr/>
          <p:nvPr/>
        </p:nvSpPr>
        <p:spPr>
          <a:xfrm>
            <a:off x="7154562" y="2483708"/>
            <a:ext cx="4040660" cy="162964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 coins arrondis 11">
            <a:extLst>
              <a:ext uri="{FF2B5EF4-FFF2-40B4-BE49-F238E27FC236}">
                <a16:creationId xmlns:a16="http://schemas.microsoft.com/office/drawing/2014/main" id="{8C226CA7-78A9-9584-9482-908DD5E7E0E6}"/>
              </a:ext>
            </a:extLst>
          </p:cNvPr>
          <p:cNvSpPr/>
          <p:nvPr/>
        </p:nvSpPr>
        <p:spPr>
          <a:xfrm>
            <a:off x="11451531" y="2609713"/>
            <a:ext cx="838200" cy="430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coins arrondis 12">
            <a:extLst>
              <a:ext uri="{FF2B5EF4-FFF2-40B4-BE49-F238E27FC236}">
                <a16:creationId xmlns:a16="http://schemas.microsoft.com/office/drawing/2014/main" id="{DA471C41-988F-C4C7-89E7-2356BB86A4DB}"/>
              </a:ext>
            </a:extLst>
          </p:cNvPr>
          <p:cNvSpPr/>
          <p:nvPr/>
        </p:nvSpPr>
        <p:spPr>
          <a:xfrm>
            <a:off x="10573265" y="5182779"/>
            <a:ext cx="1446670" cy="430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id="{48BBAAB7-EC4A-D3B5-4E49-A9D180515092}"/>
              </a:ext>
            </a:extLst>
          </p:cNvPr>
          <p:cNvSpPr/>
          <p:nvPr/>
        </p:nvSpPr>
        <p:spPr>
          <a:xfrm>
            <a:off x="2519748" y="5182780"/>
            <a:ext cx="1199635" cy="430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coins arrondis 14">
            <a:extLst>
              <a:ext uri="{FF2B5EF4-FFF2-40B4-BE49-F238E27FC236}">
                <a16:creationId xmlns:a16="http://schemas.microsoft.com/office/drawing/2014/main" id="{537B5F69-6BAE-FE2F-21F1-FF7F8A841F42}"/>
              </a:ext>
            </a:extLst>
          </p:cNvPr>
          <p:cNvSpPr/>
          <p:nvPr/>
        </p:nvSpPr>
        <p:spPr>
          <a:xfrm>
            <a:off x="594234" y="5182778"/>
            <a:ext cx="1199635" cy="430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871E278B-10D5-7941-5C1F-AEA1CA6E113F}"/>
              </a:ext>
            </a:extLst>
          </p:cNvPr>
          <p:cNvSpPr txBox="1"/>
          <p:nvPr/>
        </p:nvSpPr>
        <p:spPr>
          <a:xfrm>
            <a:off x="8214852" y="14586"/>
            <a:ext cx="4019707" cy="369332"/>
          </a:xfrm>
          <a:prstGeom prst="rect">
            <a:avLst/>
          </a:prstGeom>
          <a:noFill/>
        </p:spPr>
        <p:txBody>
          <a:bodyPr wrap="square" rtlCol="0">
            <a:spAutoFit/>
          </a:bodyPr>
          <a:lstStyle/>
          <a:p>
            <a:r>
              <a:rPr lang="fr-FR" b="1" dirty="0">
                <a:solidFill>
                  <a:srgbClr val="37A2FF"/>
                </a:solidFill>
              </a:rPr>
              <a:t>EVALUATION PARCOURS PEDAGOGIQUE</a:t>
            </a:r>
          </a:p>
        </p:txBody>
      </p:sp>
      <p:sp>
        <p:nvSpPr>
          <p:cNvPr id="16" name="Espace réservé du numéro de diapositive 15">
            <a:extLst>
              <a:ext uri="{FF2B5EF4-FFF2-40B4-BE49-F238E27FC236}">
                <a16:creationId xmlns:a16="http://schemas.microsoft.com/office/drawing/2014/main" id="{7A89B826-77EB-D604-7AD6-C12A30646C68}"/>
              </a:ext>
            </a:extLst>
          </p:cNvPr>
          <p:cNvSpPr>
            <a:spLocks noGrp="1"/>
          </p:cNvSpPr>
          <p:nvPr>
            <p:ph type="sldNum" sz="quarter" idx="12"/>
          </p:nvPr>
        </p:nvSpPr>
        <p:spPr/>
        <p:txBody>
          <a:bodyPr/>
          <a:lstStyle/>
          <a:p>
            <a:fld id="{618BF6C6-CB6B-D940-AC85-AF056F7C02CF}" type="slidenum">
              <a:rPr lang="fr-FR" smtClean="0"/>
              <a:t>16</a:t>
            </a:fld>
            <a:endParaRPr lang="fr-FR"/>
          </a:p>
        </p:txBody>
      </p:sp>
    </p:spTree>
    <p:extLst>
      <p:ext uri="{BB962C8B-B14F-4D97-AF65-F5344CB8AC3E}">
        <p14:creationId xmlns:p14="http://schemas.microsoft.com/office/powerpoint/2010/main" val="25775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E79225-9FEE-A159-4033-82A8A981F01D}"/>
              </a:ext>
            </a:extLst>
          </p:cNvPr>
          <p:cNvPicPr>
            <a:picLocks noChangeAspect="1"/>
          </p:cNvPicPr>
          <p:nvPr/>
        </p:nvPicPr>
        <p:blipFill>
          <a:blip r:embed="rId2"/>
          <a:stretch>
            <a:fillRect/>
          </a:stretch>
        </p:blipFill>
        <p:spPr>
          <a:xfrm>
            <a:off x="1978348" y="602611"/>
            <a:ext cx="9911703" cy="6016835"/>
          </a:xfrm>
          <a:prstGeom prst="rect">
            <a:avLst/>
          </a:prstGeom>
        </p:spPr>
      </p:pic>
      <p:sp>
        <p:nvSpPr>
          <p:cNvPr id="6" name="Rectangle : coins arrondis 5">
            <a:extLst>
              <a:ext uri="{FF2B5EF4-FFF2-40B4-BE49-F238E27FC236}">
                <a16:creationId xmlns:a16="http://schemas.microsoft.com/office/drawing/2014/main" id="{03FE24AE-808D-C4CF-7C0C-2DD0B4AF1C29}"/>
              </a:ext>
            </a:extLst>
          </p:cNvPr>
          <p:cNvSpPr/>
          <p:nvPr/>
        </p:nvSpPr>
        <p:spPr>
          <a:xfrm>
            <a:off x="8999737" y="4824846"/>
            <a:ext cx="2133320" cy="430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contenu 2">
            <a:extLst>
              <a:ext uri="{FF2B5EF4-FFF2-40B4-BE49-F238E27FC236}">
                <a16:creationId xmlns:a16="http://schemas.microsoft.com/office/drawing/2014/main" id="{50F0BD5A-BE50-FA24-ED54-C2D9BFA91BA3}"/>
              </a:ext>
            </a:extLst>
          </p:cNvPr>
          <p:cNvSpPr>
            <a:spLocks noGrp="1"/>
          </p:cNvSpPr>
          <p:nvPr>
            <p:ph idx="1"/>
          </p:nvPr>
        </p:nvSpPr>
        <p:spPr>
          <a:xfrm>
            <a:off x="1676400" y="95679"/>
            <a:ext cx="10515600" cy="658083"/>
          </a:xfrm>
        </p:spPr>
        <p:txBody>
          <a:bodyPr vert="horz" lIns="91440" tIns="45720" rIns="91440" bIns="45720" rtlCol="0" anchor="t">
            <a:normAutofit/>
          </a:bodyPr>
          <a:lstStyle/>
          <a:p>
            <a:r>
              <a:rPr lang="fr-FR" dirty="0">
                <a:solidFill>
                  <a:schemeClr val="bg1"/>
                </a:solidFill>
                <a:ea typeface="+mn-lt"/>
                <a:cs typeface="+mn-lt"/>
              </a:rPr>
              <a:t>Un QCM en physique</a:t>
            </a:r>
          </a:p>
          <a:p>
            <a:endParaRPr lang="fr-FR" dirty="0">
              <a:solidFill>
                <a:schemeClr val="bg1"/>
              </a:solidFill>
              <a:cs typeface="Calibri" panose="020F0502020204030204"/>
            </a:endParaRPr>
          </a:p>
          <a:p>
            <a:endParaRPr lang="fr-FR" dirty="0">
              <a:solidFill>
                <a:schemeClr val="bg1"/>
              </a:solidFill>
            </a:endParaRPr>
          </a:p>
        </p:txBody>
      </p:sp>
      <p:sp>
        <p:nvSpPr>
          <p:cNvPr id="2" name="ZoneTexte 1">
            <a:extLst>
              <a:ext uri="{FF2B5EF4-FFF2-40B4-BE49-F238E27FC236}">
                <a16:creationId xmlns:a16="http://schemas.microsoft.com/office/drawing/2014/main" id="{AEE69BB6-53F5-AB59-168C-50C1A09CA1C3}"/>
              </a:ext>
            </a:extLst>
          </p:cNvPr>
          <p:cNvSpPr txBox="1"/>
          <p:nvPr/>
        </p:nvSpPr>
        <p:spPr>
          <a:xfrm>
            <a:off x="8893278" y="0"/>
            <a:ext cx="4019707" cy="369332"/>
          </a:xfrm>
          <a:prstGeom prst="rect">
            <a:avLst/>
          </a:prstGeom>
          <a:noFill/>
        </p:spPr>
        <p:txBody>
          <a:bodyPr wrap="square" rtlCol="0">
            <a:spAutoFit/>
          </a:bodyPr>
          <a:lstStyle/>
          <a:p>
            <a:r>
              <a:rPr lang="fr-FR" b="1" dirty="0">
                <a:solidFill>
                  <a:srgbClr val="37A2FF"/>
                </a:solidFill>
              </a:rPr>
              <a:t>EVALUATION PRECONCEPTIONS</a:t>
            </a:r>
          </a:p>
        </p:txBody>
      </p:sp>
      <p:sp>
        <p:nvSpPr>
          <p:cNvPr id="3" name="Espace réservé du numéro de diapositive 2">
            <a:extLst>
              <a:ext uri="{FF2B5EF4-FFF2-40B4-BE49-F238E27FC236}">
                <a16:creationId xmlns:a16="http://schemas.microsoft.com/office/drawing/2014/main" id="{3864C1F3-AA51-9EDF-5068-7BF65162EBD9}"/>
              </a:ext>
            </a:extLst>
          </p:cNvPr>
          <p:cNvSpPr>
            <a:spLocks noGrp="1"/>
          </p:cNvSpPr>
          <p:nvPr>
            <p:ph type="sldNum" sz="quarter" idx="12"/>
          </p:nvPr>
        </p:nvSpPr>
        <p:spPr/>
        <p:txBody>
          <a:bodyPr/>
          <a:lstStyle/>
          <a:p>
            <a:fld id="{618BF6C6-CB6B-D940-AC85-AF056F7C02CF}" type="slidenum">
              <a:rPr lang="fr-FR" smtClean="0"/>
              <a:t>17</a:t>
            </a:fld>
            <a:endParaRPr lang="fr-FR"/>
          </a:p>
        </p:txBody>
      </p:sp>
    </p:spTree>
    <p:extLst>
      <p:ext uri="{BB962C8B-B14F-4D97-AF65-F5344CB8AC3E}">
        <p14:creationId xmlns:p14="http://schemas.microsoft.com/office/powerpoint/2010/main" val="130199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023F-B01F-1D90-3AB7-9CF211E695C7}"/>
              </a:ext>
            </a:extLst>
          </p:cNvPr>
          <p:cNvSpPr>
            <a:spLocks noGrp="1"/>
          </p:cNvSpPr>
          <p:nvPr>
            <p:ph type="title"/>
          </p:nvPr>
        </p:nvSpPr>
        <p:spPr/>
        <p:txBody>
          <a:bodyPr>
            <a:normAutofit/>
          </a:bodyPr>
          <a:lstStyle/>
          <a:p>
            <a:pPr>
              <a:lnSpc>
                <a:spcPts val="2560"/>
              </a:lnSpc>
            </a:pPr>
            <a:r>
              <a:rPr lang="fr-FR" sz="4000" dirty="0">
                <a:solidFill>
                  <a:schemeClr val="bg1"/>
                </a:solidFill>
              </a:rPr>
              <a:t>Points d’attention pour les enseignants  </a:t>
            </a:r>
          </a:p>
        </p:txBody>
      </p:sp>
      <p:sp>
        <p:nvSpPr>
          <p:cNvPr id="3" name="Espace réservé du contenu 2">
            <a:extLst>
              <a:ext uri="{FF2B5EF4-FFF2-40B4-BE49-F238E27FC236}">
                <a16:creationId xmlns:a16="http://schemas.microsoft.com/office/drawing/2014/main" id="{8D3AFF93-493B-F97C-4A17-9AF5AA01B53B}"/>
              </a:ext>
            </a:extLst>
          </p:cNvPr>
          <p:cNvSpPr>
            <a:spLocks noGrp="1"/>
          </p:cNvSpPr>
          <p:nvPr>
            <p:ph idx="1"/>
          </p:nvPr>
        </p:nvSpPr>
        <p:spPr>
          <a:xfrm>
            <a:off x="330763" y="1368425"/>
            <a:ext cx="11748166" cy="5386336"/>
          </a:xfrm>
        </p:spPr>
        <p:txBody>
          <a:bodyPr vert="horz" lIns="91440" tIns="45720" rIns="91440" bIns="45720" rtlCol="0" anchor="t">
            <a:normAutofit/>
          </a:bodyPr>
          <a:lstStyle/>
          <a:p>
            <a:pPr marL="0" indent="0">
              <a:buNone/>
            </a:pPr>
            <a:r>
              <a:rPr lang="fr-FR" dirty="0">
                <a:solidFill>
                  <a:schemeClr val="bg1"/>
                </a:solidFill>
                <a:ea typeface="+mn-lt"/>
                <a:cs typeface="+mn-lt"/>
              </a:rPr>
              <a:t> </a:t>
            </a:r>
            <a:endParaRPr lang="fr-BE" dirty="0">
              <a:solidFill>
                <a:schemeClr val="bg1"/>
              </a:solidFill>
              <a:ea typeface="+mn-lt"/>
              <a:cs typeface="+mn-lt"/>
            </a:endParaRPr>
          </a:p>
          <a:p>
            <a:pPr marL="457200" indent="-457200">
              <a:lnSpc>
                <a:spcPts val="3580"/>
              </a:lnSpc>
            </a:pPr>
            <a:r>
              <a:rPr lang="fr-BE" sz="2400" dirty="0">
                <a:solidFill>
                  <a:schemeClr val="bg1"/>
                </a:solidFill>
                <a:ea typeface="+mn-lt"/>
                <a:cs typeface="+mn-lt"/>
              </a:rPr>
              <a:t>Ne pas sous-estimer le temps requis pour apprendre en ligne (5 heures pour un module) !</a:t>
            </a:r>
          </a:p>
          <a:p>
            <a:pPr marL="457200" indent="-457200">
              <a:lnSpc>
                <a:spcPts val="3580"/>
              </a:lnSpc>
            </a:pPr>
            <a:r>
              <a:rPr lang="fr-BE" sz="2400" dirty="0">
                <a:solidFill>
                  <a:schemeClr val="bg1"/>
                </a:solidFill>
                <a:ea typeface="+mn-lt"/>
                <a:cs typeface="+mn-lt"/>
              </a:rPr>
              <a:t>Bien cibler les étudiants en perdition… et ceux qui ne font pas le module correctement (trop peu de temps consacré par exemple) pour les motiver à terminer.</a:t>
            </a:r>
          </a:p>
          <a:p>
            <a:pPr marL="457200" indent="-457200">
              <a:lnSpc>
                <a:spcPts val="3580"/>
              </a:lnSpc>
            </a:pPr>
            <a:r>
              <a:rPr lang="fr-BE" sz="2400" dirty="0">
                <a:solidFill>
                  <a:schemeClr val="bg1"/>
                </a:solidFill>
                <a:ea typeface="+mn-lt"/>
                <a:cs typeface="+mn-lt"/>
              </a:rPr>
              <a:t>Prévoir la possibilité pour les étudiants de contacter l’enseignant pour les (inévitables) problèmes de connectivité… ou autres.</a:t>
            </a:r>
          </a:p>
          <a:p>
            <a:pPr marL="457200" indent="-457200">
              <a:lnSpc>
                <a:spcPts val="3580"/>
              </a:lnSpc>
            </a:pPr>
            <a:r>
              <a:rPr lang="fr-BE" sz="2400" dirty="0">
                <a:solidFill>
                  <a:schemeClr val="bg1"/>
                </a:solidFill>
                <a:ea typeface="+mn-lt"/>
                <a:cs typeface="+mn-lt"/>
              </a:rPr>
              <a:t>Consulter régulièrement l’état d’avancement des travaux étudiants. </a:t>
            </a:r>
          </a:p>
          <a:p>
            <a:pPr marL="457200" indent="-457200">
              <a:lnSpc>
                <a:spcPts val="3580"/>
              </a:lnSpc>
            </a:pPr>
            <a:r>
              <a:rPr lang="fr-BE" sz="2400" dirty="0">
                <a:solidFill>
                  <a:schemeClr val="bg1"/>
                </a:solidFill>
                <a:ea typeface="+mn-lt"/>
                <a:cs typeface="+mn-lt"/>
              </a:rPr>
              <a:t>Prévoir un « débriefing » avec les étudiants au terme des modules </a:t>
            </a:r>
            <a:br>
              <a:rPr lang="fr-BE" sz="2400" dirty="0">
                <a:solidFill>
                  <a:schemeClr val="bg1"/>
                </a:solidFill>
                <a:ea typeface="+mn-lt"/>
                <a:cs typeface="+mn-lt"/>
              </a:rPr>
            </a:br>
            <a:r>
              <a:rPr lang="fr-BE" sz="2400" dirty="0">
                <a:solidFill>
                  <a:schemeClr val="bg1"/>
                </a:solidFill>
                <a:ea typeface="+mn-lt"/>
                <a:cs typeface="+mn-lt"/>
              </a:rPr>
              <a:t>(les points +/-)  </a:t>
            </a:r>
            <a:endParaRPr lang="fr-FR" sz="2400" dirty="0">
              <a:solidFill>
                <a:schemeClr val="bg1"/>
              </a:solidFill>
              <a:cs typeface="Calibri" panose="020F0502020204030204"/>
            </a:endParaRPr>
          </a:p>
          <a:p>
            <a:endParaRPr lang="fr-FR" dirty="0">
              <a:solidFill>
                <a:schemeClr val="bg1"/>
              </a:solidFill>
            </a:endParaRPr>
          </a:p>
          <a:p>
            <a:endParaRPr lang="fr-FR" dirty="0">
              <a:solidFill>
                <a:schemeClr val="bg1"/>
              </a:solidFill>
            </a:endParaRPr>
          </a:p>
        </p:txBody>
      </p:sp>
      <p:sp>
        <p:nvSpPr>
          <p:cNvPr id="4" name="Espace réservé du numéro de diapositive 3">
            <a:extLst>
              <a:ext uri="{FF2B5EF4-FFF2-40B4-BE49-F238E27FC236}">
                <a16:creationId xmlns:a16="http://schemas.microsoft.com/office/drawing/2014/main" id="{449657EA-6847-BF45-C122-F2E5263765B6}"/>
              </a:ext>
            </a:extLst>
          </p:cNvPr>
          <p:cNvSpPr>
            <a:spLocks noGrp="1"/>
          </p:cNvSpPr>
          <p:nvPr>
            <p:ph type="sldNum" sz="quarter" idx="12"/>
          </p:nvPr>
        </p:nvSpPr>
        <p:spPr/>
        <p:txBody>
          <a:bodyPr/>
          <a:lstStyle/>
          <a:p>
            <a:fld id="{618BF6C6-CB6B-D940-AC85-AF056F7C02CF}" type="slidenum">
              <a:rPr lang="fr-FR" smtClean="0"/>
              <a:t>18</a:t>
            </a:fld>
            <a:endParaRPr lang="fr-FR"/>
          </a:p>
        </p:txBody>
      </p:sp>
    </p:spTree>
    <p:extLst>
      <p:ext uri="{BB962C8B-B14F-4D97-AF65-F5344CB8AC3E}">
        <p14:creationId xmlns:p14="http://schemas.microsoft.com/office/powerpoint/2010/main" val="34596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AFA90-EFD4-A420-EF40-61E880660555}"/>
              </a:ext>
            </a:extLst>
          </p:cNvPr>
          <p:cNvSpPr>
            <a:spLocks noGrp="1"/>
          </p:cNvSpPr>
          <p:nvPr>
            <p:ph type="title"/>
          </p:nvPr>
        </p:nvSpPr>
        <p:spPr/>
        <p:txBody>
          <a:bodyPr>
            <a:normAutofit/>
          </a:bodyPr>
          <a:lstStyle/>
          <a:p>
            <a:r>
              <a:rPr lang="fr-FR" sz="4000" dirty="0">
                <a:solidFill>
                  <a:schemeClr val="bg1"/>
                </a:solidFill>
              </a:rPr>
              <a:t>Débriefing module « conceptions premières »</a:t>
            </a:r>
          </a:p>
        </p:txBody>
      </p:sp>
      <p:sp>
        <p:nvSpPr>
          <p:cNvPr id="3" name="Espace réservé du contenu 2">
            <a:extLst>
              <a:ext uri="{FF2B5EF4-FFF2-40B4-BE49-F238E27FC236}">
                <a16:creationId xmlns:a16="http://schemas.microsoft.com/office/drawing/2014/main" id="{2ECDD5E4-323A-FE9B-AC67-5F56B839DBF0}"/>
              </a:ext>
            </a:extLst>
          </p:cNvPr>
          <p:cNvSpPr>
            <a:spLocks noGrp="1"/>
          </p:cNvSpPr>
          <p:nvPr>
            <p:ph idx="1"/>
          </p:nvPr>
        </p:nvSpPr>
        <p:spPr>
          <a:xfrm>
            <a:off x="371475" y="1825625"/>
            <a:ext cx="11820525" cy="4351338"/>
          </a:xfrm>
        </p:spPr>
        <p:txBody>
          <a:bodyPr>
            <a:normAutofit fontScale="92500" lnSpcReduction="10000"/>
          </a:bodyPr>
          <a:lstStyle/>
          <a:p>
            <a:pPr>
              <a:lnSpc>
                <a:spcPct val="150000"/>
              </a:lnSpc>
            </a:pPr>
            <a:r>
              <a:rPr lang="fr-BE" dirty="0">
                <a:solidFill>
                  <a:schemeClr val="bg1"/>
                </a:solidFill>
                <a:effectLst/>
              </a:rPr>
              <a:t>Nous assurer de la bonne compréhension du concept de conceptions initiales, raisonnement naturel, conflit cognitif et obstacle épistémologique et illustrer par quelques nouveaux exemples vécus dans des classes</a:t>
            </a:r>
          </a:p>
          <a:p>
            <a:pPr>
              <a:lnSpc>
                <a:spcPct val="150000"/>
              </a:lnSpc>
            </a:pPr>
            <a:r>
              <a:rPr lang="fr-BE" dirty="0">
                <a:solidFill>
                  <a:schemeClr val="bg1"/>
                </a:solidFill>
              </a:rPr>
              <a:t>Revisiter la construction didactique des modules : identification des étapes d’apprentissage en vue de les transposer en classe</a:t>
            </a:r>
          </a:p>
          <a:p>
            <a:pPr>
              <a:lnSpc>
                <a:spcPct val="150000"/>
              </a:lnSpc>
            </a:pPr>
            <a:r>
              <a:rPr lang="fr-BE" dirty="0">
                <a:solidFill>
                  <a:schemeClr val="bg1"/>
                </a:solidFill>
                <a:effectLst/>
              </a:rPr>
              <a:t>Echanger à propos de la correction par les pairs : plus</a:t>
            </a:r>
            <a:r>
              <a:rPr lang="fr-BE" dirty="0">
                <a:solidFill>
                  <a:schemeClr val="bg1"/>
                </a:solidFill>
              </a:rPr>
              <a:t>-</a:t>
            </a:r>
            <a:r>
              <a:rPr lang="fr-BE" dirty="0">
                <a:solidFill>
                  <a:schemeClr val="bg1"/>
                </a:solidFill>
                <a:effectLst/>
              </a:rPr>
              <a:t>values en </a:t>
            </a:r>
            <a:r>
              <a:rPr lang="fr-BE" dirty="0">
                <a:solidFill>
                  <a:schemeClr val="bg1"/>
                </a:solidFill>
              </a:rPr>
              <a:t>termes de développement de compétences critiques</a:t>
            </a:r>
          </a:p>
        </p:txBody>
      </p:sp>
      <p:sp>
        <p:nvSpPr>
          <p:cNvPr id="4" name="Espace réservé du numéro de diapositive 3">
            <a:extLst>
              <a:ext uri="{FF2B5EF4-FFF2-40B4-BE49-F238E27FC236}">
                <a16:creationId xmlns:a16="http://schemas.microsoft.com/office/drawing/2014/main" id="{984ACC7B-C5B3-1418-98F0-FDD48CB7817C}"/>
              </a:ext>
            </a:extLst>
          </p:cNvPr>
          <p:cNvSpPr>
            <a:spLocks noGrp="1"/>
          </p:cNvSpPr>
          <p:nvPr>
            <p:ph type="sldNum" sz="quarter" idx="12"/>
          </p:nvPr>
        </p:nvSpPr>
        <p:spPr/>
        <p:txBody>
          <a:bodyPr/>
          <a:lstStyle/>
          <a:p>
            <a:fld id="{618BF6C6-CB6B-D940-AC85-AF056F7C02CF}" type="slidenum">
              <a:rPr lang="fr-FR" smtClean="0"/>
              <a:pPr/>
              <a:t>19</a:t>
            </a:fld>
            <a:endParaRPr lang="fr-FR" dirty="0"/>
          </a:p>
        </p:txBody>
      </p:sp>
    </p:spTree>
    <p:extLst>
      <p:ext uri="{BB962C8B-B14F-4D97-AF65-F5344CB8AC3E}">
        <p14:creationId xmlns:p14="http://schemas.microsoft.com/office/powerpoint/2010/main" val="170255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8E5AD0-6C24-23BA-E249-A75686D98C2B}"/>
              </a:ext>
            </a:extLst>
          </p:cNvPr>
          <p:cNvSpPr>
            <a:spLocks noGrp="1"/>
          </p:cNvSpPr>
          <p:nvPr>
            <p:ph type="title"/>
          </p:nvPr>
        </p:nvSpPr>
        <p:spPr/>
        <p:txBody>
          <a:bodyPr/>
          <a:lstStyle/>
          <a:p>
            <a:r>
              <a:rPr lang="fr-FR" dirty="0">
                <a:solidFill>
                  <a:schemeClr val="bg1"/>
                </a:solidFill>
              </a:rPr>
              <a:t>Sommaire</a:t>
            </a:r>
          </a:p>
        </p:txBody>
      </p:sp>
      <p:graphicFrame>
        <p:nvGraphicFramePr>
          <p:cNvPr id="5" name="Espace réservé du contenu 2">
            <a:extLst>
              <a:ext uri="{FF2B5EF4-FFF2-40B4-BE49-F238E27FC236}">
                <a16:creationId xmlns:a16="http://schemas.microsoft.com/office/drawing/2014/main" id="{855E8238-69C8-D4D9-FD57-C37C7EB51ECF}"/>
              </a:ext>
            </a:extLst>
          </p:cNvPr>
          <p:cNvGraphicFramePr>
            <a:graphicFrameLocks noGrp="1"/>
          </p:cNvGraphicFramePr>
          <p:nvPr>
            <p:ph idx="1"/>
            <p:extLst>
              <p:ext uri="{D42A27DB-BD31-4B8C-83A1-F6EECF244321}">
                <p14:modId xmlns:p14="http://schemas.microsoft.com/office/powerpoint/2010/main" val="1416959513"/>
              </p:ext>
            </p:extLst>
          </p:nvPr>
        </p:nvGraphicFramePr>
        <p:xfrm>
          <a:off x="398150" y="1758778"/>
          <a:ext cx="9196016" cy="4968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3859FFE0-1C3C-1046-E12E-C9E16D654B2B}"/>
              </a:ext>
            </a:extLst>
          </p:cNvPr>
          <p:cNvSpPr>
            <a:spLocks noGrp="1"/>
          </p:cNvSpPr>
          <p:nvPr>
            <p:ph type="sldNum" sz="quarter" idx="12"/>
          </p:nvPr>
        </p:nvSpPr>
        <p:spPr/>
        <p:txBody>
          <a:bodyPr/>
          <a:lstStyle/>
          <a:p>
            <a:fld id="{618BF6C6-CB6B-D940-AC85-AF056F7C02CF}" type="slidenum">
              <a:rPr lang="fr-FR" smtClean="0"/>
              <a:t>2</a:t>
            </a:fld>
            <a:endParaRPr lang="fr-FR"/>
          </a:p>
        </p:txBody>
      </p:sp>
    </p:spTree>
    <p:extLst>
      <p:ext uri="{BB962C8B-B14F-4D97-AF65-F5344CB8AC3E}">
        <p14:creationId xmlns:p14="http://schemas.microsoft.com/office/powerpoint/2010/main" val="219669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023F-B01F-1D90-3AB7-9CF211E695C7}"/>
              </a:ext>
            </a:extLst>
          </p:cNvPr>
          <p:cNvSpPr>
            <a:spLocks noGrp="1"/>
          </p:cNvSpPr>
          <p:nvPr>
            <p:ph type="title"/>
          </p:nvPr>
        </p:nvSpPr>
        <p:spPr/>
        <p:txBody>
          <a:bodyPr/>
          <a:lstStyle/>
          <a:p>
            <a:pPr>
              <a:lnSpc>
                <a:spcPts val="4360"/>
              </a:lnSpc>
            </a:pPr>
            <a:r>
              <a:rPr lang="fr-FR" sz="4400" dirty="0">
                <a:solidFill>
                  <a:schemeClr val="bg1"/>
                </a:solidFill>
              </a:rPr>
              <a:t>Evaluation du dispositif : points forts et limites</a:t>
            </a:r>
          </a:p>
        </p:txBody>
      </p:sp>
      <p:sp>
        <p:nvSpPr>
          <p:cNvPr id="3" name="Espace réservé du contenu 2">
            <a:extLst>
              <a:ext uri="{FF2B5EF4-FFF2-40B4-BE49-F238E27FC236}">
                <a16:creationId xmlns:a16="http://schemas.microsoft.com/office/drawing/2014/main" id="{8D3AFF93-493B-F97C-4A17-9AF5AA01B53B}"/>
              </a:ext>
            </a:extLst>
          </p:cNvPr>
          <p:cNvSpPr>
            <a:spLocks noGrp="1"/>
          </p:cNvSpPr>
          <p:nvPr>
            <p:ph idx="1"/>
          </p:nvPr>
        </p:nvSpPr>
        <p:spPr>
          <a:xfrm>
            <a:off x="385295" y="1485107"/>
            <a:ext cx="12064365" cy="5032375"/>
          </a:xfrm>
        </p:spPr>
        <p:txBody>
          <a:bodyPr vert="horz" lIns="91440" tIns="45720" rIns="91440" bIns="45720" rtlCol="0" anchor="t">
            <a:noAutofit/>
          </a:bodyPr>
          <a:lstStyle/>
          <a:p>
            <a:pPr marL="0" indent="0">
              <a:lnSpc>
                <a:spcPct val="160000"/>
              </a:lnSpc>
              <a:buNone/>
            </a:pPr>
            <a:r>
              <a:rPr lang="fr-FR" sz="2400" dirty="0">
                <a:solidFill>
                  <a:schemeClr val="bg1"/>
                </a:solidFill>
              </a:rPr>
              <a:t>+++</a:t>
            </a:r>
          </a:p>
          <a:p>
            <a:pPr marL="0" indent="0">
              <a:lnSpc>
                <a:spcPct val="160000"/>
              </a:lnSpc>
              <a:buNone/>
            </a:pPr>
            <a:r>
              <a:rPr lang="fr-FR" sz="2400" dirty="0">
                <a:solidFill>
                  <a:schemeClr val="bg1"/>
                </a:solidFill>
              </a:rPr>
              <a:t>Trois objectifs d’apprentissage mieux acquis :</a:t>
            </a:r>
          </a:p>
          <a:p>
            <a:pPr marL="742950" lvl="1" indent="-285750">
              <a:lnSpc>
                <a:spcPct val="160000"/>
              </a:lnSpc>
              <a:buFont typeface="Wingdings" pitchFamily="2" charset="2"/>
              <a:buChar char="Ø"/>
            </a:pPr>
            <a:r>
              <a:rPr lang="fr-FR" sz="2000" dirty="0">
                <a:solidFill>
                  <a:schemeClr val="bg1"/>
                </a:solidFill>
              </a:rPr>
              <a:t>Meilleure appropriation des concepts de base en didactique des sciences</a:t>
            </a:r>
          </a:p>
          <a:p>
            <a:pPr marL="742950" lvl="1" indent="-285750">
              <a:lnSpc>
                <a:spcPct val="160000"/>
              </a:lnSpc>
              <a:buFont typeface="Wingdings" pitchFamily="2" charset="2"/>
              <a:buChar char="Ø"/>
            </a:pPr>
            <a:r>
              <a:rPr lang="fr-FR" sz="2000" dirty="0">
                <a:solidFill>
                  <a:schemeClr val="bg1"/>
                </a:solidFill>
              </a:rPr>
              <a:t>Plus ouverts à la critique et plus sensibles à la diversité des raisonnements</a:t>
            </a:r>
          </a:p>
          <a:p>
            <a:pPr marL="742950" lvl="1" indent="-285750">
              <a:lnSpc>
                <a:spcPct val="160000"/>
              </a:lnSpc>
              <a:buFont typeface="Wingdings" pitchFamily="2" charset="2"/>
              <a:buChar char="Ø"/>
            </a:pPr>
            <a:r>
              <a:rPr lang="fr-FR" sz="2000" dirty="0">
                <a:solidFill>
                  <a:schemeClr val="bg1"/>
                </a:solidFill>
              </a:rPr>
              <a:t>Meilleure compréhension de l’importance de l’alignement pédagogique à travers le parcours Moodle vécu</a:t>
            </a:r>
          </a:p>
          <a:p>
            <a:pPr marL="0" indent="0">
              <a:lnSpc>
                <a:spcPct val="160000"/>
              </a:lnSpc>
              <a:spcBef>
                <a:spcPts val="0"/>
              </a:spcBef>
              <a:buNone/>
            </a:pPr>
            <a:r>
              <a:rPr lang="fr-FR" sz="2400" dirty="0">
                <a:solidFill>
                  <a:schemeClr val="bg1"/>
                </a:solidFill>
              </a:rPr>
              <a:t>---</a:t>
            </a:r>
          </a:p>
          <a:p>
            <a:pPr marL="0" indent="0">
              <a:lnSpc>
                <a:spcPct val="160000"/>
              </a:lnSpc>
              <a:buNone/>
            </a:pPr>
            <a:r>
              <a:rPr lang="fr-FR" sz="2400" dirty="0">
                <a:solidFill>
                  <a:schemeClr val="bg1"/>
                </a:solidFill>
              </a:rPr>
              <a:t>Energivore tant pour les formateurs que pour les apprenants</a:t>
            </a:r>
          </a:p>
          <a:p>
            <a:pPr marL="0" indent="0">
              <a:lnSpc>
                <a:spcPct val="160000"/>
              </a:lnSpc>
              <a:buNone/>
            </a:pPr>
            <a:r>
              <a:rPr lang="fr-FR" sz="2400" dirty="0">
                <a:solidFill>
                  <a:schemeClr val="bg1"/>
                </a:solidFill>
              </a:rPr>
              <a:t>Apprentissage en distanciel efficace </a:t>
            </a:r>
            <a:r>
              <a:rPr lang="fr-FR" sz="2400" dirty="0" err="1">
                <a:solidFill>
                  <a:schemeClr val="bg1"/>
                </a:solidFill>
              </a:rPr>
              <a:t>ssi</a:t>
            </a:r>
            <a:r>
              <a:rPr lang="fr-FR" sz="2400" dirty="0">
                <a:solidFill>
                  <a:schemeClr val="bg1"/>
                </a:solidFill>
              </a:rPr>
              <a:t> en alternance avec du présentiel</a:t>
            </a:r>
          </a:p>
        </p:txBody>
      </p:sp>
      <p:sp>
        <p:nvSpPr>
          <p:cNvPr id="4" name="Espace réservé du numéro de diapositive 3">
            <a:extLst>
              <a:ext uri="{FF2B5EF4-FFF2-40B4-BE49-F238E27FC236}">
                <a16:creationId xmlns:a16="http://schemas.microsoft.com/office/drawing/2014/main" id="{5B3E0CC6-FD46-1CDB-E31C-1265EE0F94B0}"/>
              </a:ext>
            </a:extLst>
          </p:cNvPr>
          <p:cNvSpPr>
            <a:spLocks noGrp="1"/>
          </p:cNvSpPr>
          <p:nvPr>
            <p:ph type="sldNum" sz="quarter" idx="12"/>
          </p:nvPr>
        </p:nvSpPr>
        <p:spPr/>
        <p:txBody>
          <a:bodyPr/>
          <a:lstStyle/>
          <a:p>
            <a:fld id="{618BF6C6-CB6B-D940-AC85-AF056F7C02CF}" type="slidenum">
              <a:rPr lang="fr-FR" smtClean="0"/>
              <a:t>20</a:t>
            </a:fld>
            <a:endParaRPr lang="fr-FR"/>
          </a:p>
        </p:txBody>
      </p:sp>
    </p:spTree>
    <p:extLst>
      <p:ext uri="{BB962C8B-B14F-4D97-AF65-F5344CB8AC3E}">
        <p14:creationId xmlns:p14="http://schemas.microsoft.com/office/powerpoint/2010/main" val="196885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B8AAFC-730E-84C2-23F9-8F627166D5F5}"/>
              </a:ext>
            </a:extLst>
          </p:cNvPr>
          <p:cNvSpPr>
            <a:spLocks noGrp="1"/>
          </p:cNvSpPr>
          <p:nvPr>
            <p:ph type="title"/>
          </p:nvPr>
        </p:nvSpPr>
        <p:spPr/>
        <p:txBody>
          <a:bodyPr>
            <a:normAutofit/>
          </a:bodyPr>
          <a:lstStyle/>
          <a:p>
            <a:r>
              <a:rPr lang="fr-FR" sz="4000" dirty="0">
                <a:solidFill>
                  <a:schemeClr val="bg1"/>
                </a:solidFill>
                <a:ea typeface="+mj-lt"/>
                <a:cs typeface="+mj-lt"/>
              </a:rPr>
              <a:t>Conclusion</a:t>
            </a:r>
            <a:endParaRPr lang="fr-FR" sz="4000" dirty="0">
              <a:solidFill>
                <a:schemeClr val="bg1"/>
              </a:solidFill>
            </a:endParaRPr>
          </a:p>
        </p:txBody>
      </p:sp>
      <p:sp>
        <p:nvSpPr>
          <p:cNvPr id="3" name="Espace réservé du contenu 2">
            <a:extLst>
              <a:ext uri="{FF2B5EF4-FFF2-40B4-BE49-F238E27FC236}">
                <a16:creationId xmlns:a16="http://schemas.microsoft.com/office/drawing/2014/main" id="{C5B36063-62BB-1E1D-00BF-62DCAE93303C}"/>
              </a:ext>
            </a:extLst>
          </p:cNvPr>
          <p:cNvSpPr>
            <a:spLocks noGrp="1"/>
          </p:cNvSpPr>
          <p:nvPr>
            <p:ph idx="1"/>
          </p:nvPr>
        </p:nvSpPr>
        <p:spPr>
          <a:xfrm>
            <a:off x="532228" y="2085630"/>
            <a:ext cx="10515600" cy="3502860"/>
          </a:xfrm>
        </p:spPr>
        <p:txBody>
          <a:bodyPr/>
          <a:lstStyle/>
          <a:p>
            <a:r>
              <a:rPr lang="fr-FR" dirty="0">
                <a:solidFill>
                  <a:schemeClr val="bg1"/>
                </a:solidFill>
              </a:rPr>
              <a:t>Passer d’un MOOC à un parcours pédagogique sur Moodle présente un intérêt pédagogique certain : gestion plus flexible tant du point de vue pédagogique que technique.</a:t>
            </a:r>
          </a:p>
          <a:p>
            <a:pPr marL="0" indent="0">
              <a:buNone/>
            </a:pPr>
            <a:endParaRPr lang="fr-FR" dirty="0">
              <a:solidFill>
                <a:schemeClr val="bg1"/>
              </a:solidFill>
            </a:endParaRPr>
          </a:p>
          <a:p>
            <a:pPr>
              <a:buFont typeface="Wingdings" pitchFamily="2" charset="2"/>
              <a:buChar char="Ø"/>
            </a:pPr>
            <a:r>
              <a:rPr lang="fr-FR" dirty="0">
                <a:solidFill>
                  <a:schemeClr val="bg1"/>
                </a:solidFill>
              </a:rPr>
              <a:t> Pédagogique : meilleur suivi des étudiants, suivi de la correction par les pairs, évaluations plus nuancées.</a:t>
            </a:r>
          </a:p>
          <a:p>
            <a:pPr>
              <a:buFont typeface="Wingdings" pitchFamily="2" charset="2"/>
              <a:buChar char="Ø"/>
            </a:pPr>
            <a:r>
              <a:rPr lang="fr-FR" dirty="0">
                <a:solidFill>
                  <a:schemeClr val="bg1"/>
                </a:solidFill>
              </a:rPr>
              <a:t> Technique : main mise de l’enseignant sur le déroulé des activités.</a:t>
            </a:r>
          </a:p>
        </p:txBody>
      </p:sp>
      <p:sp>
        <p:nvSpPr>
          <p:cNvPr id="4" name="Espace réservé du numéro de diapositive 3">
            <a:extLst>
              <a:ext uri="{FF2B5EF4-FFF2-40B4-BE49-F238E27FC236}">
                <a16:creationId xmlns:a16="http://schemas.microsoft.com/office/drawing/2014/main" id="{6A2A3DB3-6374-AFE4-3181-AC3CA92E3EF2}"/>
              </a:ext>
            </a:extLst>
          </p:cNvPr>
          <p:cNvSpPr>
            <a:spLocks noGrp="1"/>
          </p:cNvSpPr>
          <p:nvPr>
            <p:ph type="sldNum" sz="quarter" idx="12"/>
          </p:nvPr>
        </p:nvSpPr>
        <p:spPr/>
        <p:txBody>
          <a:bodyPr/>
          <a:lstStyle/>
          <a:p>
            <a:fld id="{618BF6C6-CB6B-D940-AC85-AF056F7C02CF}" type="slidenum">
              <a:rPr lang="fr-FR" smtClean="0"/>
              <a:t>21</a:t>
            </a:fld>
            <a:endParaRPr lang="fr-FR"/>
          </a:p>
        </p:txBody>
      </p:sp>
    </p:spTree>
    <p:extLst>
      <p:ext uri="{BB962C8B-B14F-4D97-AF65-F5344CB8AC3E}">
        <p14:creationId xmlns:p14="http://schemas.microsoft.com/office/powerpoint/2010/main" val="14822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lice, Graphique, logo, graphisme&#10;&#10;Description générée automatiquement">
            <a:extLst>
              <a:ext uri="{FF2B5EF4-FFF2-40B4-BE49-F238E27FC236}">
                <a16:creationId xmlns:a16="http://schemas.microsoft.com/office/drawing/2014/main" id="{FF0E0CD5-E2A9-06F3-7BF0-32AE71D58E66}"/>
              </a:ext>
            </a:extLst>
          </p:cNvPr>
          <p:cNvPicPr>
            <a:picLocks noChangeAspect="1"/>
          </p:cNvPicPr>
          <p:nvPr/>
        </p:nvPicPr>
        <p:blipFill>
          <a:blip r:embed="rId3"/>
          <a:stretch>
            <a:fillRect/>
          </a:stretch>
        </p:blipFill>
        <p:spPr>
          <a:xfrm>
            <a:off x="231030" y="194198"/>
            <a:ext cx="1365756" cy="1325880"/>
          </a:xfrm>
          <a:prstGeom prst="rect">
            <a:avLst/>
          </a:prstGeom>
        </p:spPr>
      </p:pic>
      <p:sp>
        <p:nvSpPr>
          <p:cNvPr id="3" name="Titre 1">
            <a:extLst>
              <a:ext uri="{FF2B5EF4-FFF2-40B4-BE49-F238E27FC236}">
                <a16:creationId xmlns:a16="http://schemas.microsoft.com/office/drawing/2014/main" id="{DAB34C6D-0BEE-796F-1F25-E1F53B8D4768}"/>
              </a:ext>
            </a:extLst>
          </p:cNvPr>
          <p:cNvSpPr txBox="1">
            <a:spLocks/>
          </p:cNvSpPr>
          <p:nvPr/>
        </p:nvSpPr>
        <p:spPr>
          <a:xfrm>
            <a:off x="5833240" y="-751004"/>
            <a:ext cx="8514893" cy="1325880"/>
          </a:xfrm>
          <a:prstGeom prst="rect">
            <a:avLst/>
          </a:prstGeom>
          <a:no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i="1" dirty="0">
                <a:solidFill>
                  <a:schemeClr val="bg1"/>
                </a:solidFill>
              </a:rPr>
              <a:t>Mise en bouche incontournable</a:t>
            </a:r>
          </a:p>
        </p:txBody>
      </p:sp>
      <p:pic>
        <p:nvPicPr>
          <p:cNvPr id="4" name="Picture 2">
            <a:extLst>
              <a:ext uri="{FF2B5EF4-FFF2-40B4-BE49-F238E27FC236}">
                <a16:creationId xmlns:a16="http://schemas.microsoft.com/office/drawing/2014/main" id="{24957B02-8E94-14D3-0DE4-C8EEDC876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420" y="295956"/>
            <a:ext cx="4614985" cy="2016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D9E7A31-BBDC-737E-C98D-64B059D73B5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29379" y="3270689"/>
            <a:ext cx="4249132" cy="2016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76D065F-65E6-3C07-FF96-8241FAB2A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399" y="5580209"/>
            <a:ext cx="2835670" cy="65427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a:extLst>
              <a:ext uri="{FF2B5EF4-FFF2-40B4-BE49-F238E27FC236}">
                <a16:creationId xmlns:a16="http://schemas.microsoft.com/office/drawing/2014/main" id="{3249CFB8-B66E-65B4-9B8C-0D66C907CEEB}"/>
              </a:ext>
            </a:extLst>
          </p:cNvPr>
          <p:cNvSpPr txBox="1">
            <a:spLocks/>
          </p:cNvSpPr>
          <p:nvPr/>
        </p:nvSpPr>
        <p:spPr>
          <a:xfrm>
            <a:off x="231030" y="2147543"/>
            <a:ext cx="11987978" cy="459837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sz="2400" dirty="0">
                <a:solidFill>
                  <a:schemeClr val="bg1"/>
                </a:solidFill>
              </a:rPr>
              <a:t>Depuis 2013, l'</a:t>
            </a:r>
            <a:r>
              <a:rPr lang="fr-BE" sz="2400" dirty="0" err="1">
                <a:solidFill>
                  <a:schemeClr val="bg1"/>
                </a:solidFill>
              </a:rPr>
              <a:t>UCLouvain</a:t>
            </a:r>
            <a:r>
              <a:rPr lang="fr-BE" sz="2400" dirty="0">
                <a:solidFill>
                  <a:schemeClr val="bg1"/>
                </a:solidFill>
              </a:rPr>
              <a:t> fait partie du consortium international </a:t>
            </a:r>
            <a:r>
              <a:rPr lang="fr-BE" sz="2400" dirty="0">
                <a:solidFill>
                  <a:schemeClr val="bg1"/>
                </a:solidFill>
                <a:hlinkClick r:id="rId7">
                  <a:extLst>
                    <a:ext uri="{A12FA001-AC4F-418D-AE19-62706E023703}">
                      <ahyp:hlinkClr xmlns:ahyp="http://schemas.microsoft.com/office/drawing/2018/hyperlinkcolor" val="tx"/>
                    </a:ext>
                  </a:extLst>
                </a:hlinkClick>
              </a:rPr>
              <a:t>edX</a:t>
            </a:r>
            <a:r>
              <a:rPr lang="fr-BE" sz="2400" dirty="0">
                <a:solidFill>
                  <a:schemeClr val="bg1"/>
                </a:solidFill>
              </a:rPr>
              <a:t>, fondé en 2012 par le MIT et Harvard </a:t>
            </a:r>
            <a:r>
              <a:rPr lang="fr-BE" sz="2400" dirty="0" err="1">
                <a:solidFill>
                  <a:schemeClr val="bg1"/>
                </a:solidFill>
              </a:rPr>
              <a:t>University</a:t>
            </a:r>
            <a:r>
              <a:rPr lang="fr-BE" sz="2400" dirty="0">
                <a:solidFill>
                  <a:schemeClr val="bg1"/>
                </a:solidFill>
              </a:rPr>
              <a:t>.</a:t>
            </a:r>
          </a:p>
          <a:p>
            <a:pPr marL="0" indent="0">
              <a:buFont typeface="Arial" panose="020B0604020202020204" pitchFamily="34" charset="0"/>
              <a:buNone/>
            </a:pPr>
            <a:endParaRPr lang="fr-FR" sz="2000" dirty="0">
              <a:solidFill>
                <a:schemeClr val="bg1"/>
              </a:solidFill>
            </a:endParaRPr>
          </a:p>
          <a:p>
            <a:pPr>
              <a:buFont typeface="Police système Courant"/>
              <a:buChar char="+"/>
            </a:pPr>
            <a:r>
              <a:rPr lang="fr-FR" sz="2000" dirty="0">
                <a:solidFill>
                  <a:schemeClr val="bg1"/>
                </a:solidFill>
              </a:rPr>
              <a:t>Prévu pour accueillir un grand nombre d’apprenants,</a:t>
            </a:r>
          </a:p>
          <a:p>
            <a:pPr>
              <a:buFont typeface="Police système Courant"/>
              <a:buChar char="+"/>
            </a:pPr>
            <a:r>
              <a:rPr lang="fr-FR" sz="2000" dirty="0">
                <a:solidFill>
                  <a:schemeClr val="bg1"/>
                </a:solidFill>
              </a:rPr>
              <a:t>Ouvert à tous (géographiques, prérequis...),</a:t>
            </a:r>
          </a:p>
          <a:p>
            <a:pPr>
              <a:buFont typeface="Police système Courant"/>
              <a:buChar char="+"/>
            </a:pPr>
            <a:r>
              <a:rPr lang="fr-FR" sz="2000" dirty="0">
                <a:solidFill>
                  <a:schemeClr val="bg1"/>
                </a:solidFill>
              </a:rPr>
              <a:t>Grande diversité des activités à proposer,</a:t>
            </a:r>
          </a:p>
          <a:p>
            <a:pPr>
              <a:buFont typeface="Police système Courant"/>
              <a:buChar char="+"/>
            </a:pPr>
            <a:r>
              <a:rPr lang="fr-FR" sz="2000" dirty="0">
                <a:solidFill>
                  <a:schemeClr val="bg1"/>
                </a:solidFill>
              </a:rPr>
              <a:t>Grande flexibilité : rythme, emploi du temps...</a:t>
            </a:r>
          </a:p>
          <a:p>
            <a:pPr>
              <a:buFont typeface="Police système Courant"/>
              <a:buChar char="-"/>
            </a:pPr>
            <a:r>
              <a:rPr lang="fr-FR" sz="2000" dirty="0">
                <a:solidFill>
                  <a:schemeClr val="bg1"/>
                </a:solidFill>
              </a:rPr>
              <a:t>Interactions limitées</a:t>
            </a:r>
          </a:p>
          <a:p>
            <a:pPr>
              <a:buFont typeface="Police système Courant"/>
              <a:buChar char="-"/>
            </a:pPr>
            <a:r>
              <a:rPr lang="fr-FR" sz="2000" dirty="0">
                <a:solidFill>
                  <a:schemeClr val="bg1"/>
                </a:solidFill>
              </a:rPr>
              <a:t>Nécessité d’une grande (auto)motivation (!)</a:t>
            </a:r>
          </a:p>
          <a:p>
            <a:pPr>
              <a:buFont typeface="Police système Courant"/>
              <a:buChar char="-"/>
            </a:pPr>
            <a:r>
              <a:rPr lang="fr-FR" sz="2000" dirty="0">
                <a:solidFill>
                  <a:schemeClr val="bg1"/>
                </a:solidFill>
              </a:rPr>
              <a:t>Crédits universitaires uniquement dans le cadre d’un cours</a:t>
            </a:r>
          </a:p>
        </p:txBody>
      </p:sp>
      <p:sp>
        <p:nvSpPr>
          <p:cNvPr id="8" name="Espace réservé du numéro de diapositive 7">
            <a:extLst>
              <a:ext uri="{FF2B5EF4-FFF2-40B4-BE49-F238E27FC236}">
                <a16:creationId xmlns:a16="http://schemas.microsoft.com/office/drawing/2014/main" id="{618EDDCF-47D5-F0C4-EF57-122CE5FCA6A7}"/>
              </a:ext>
            </a:extLst>
          </p:cNvPr>
          <p:cNvSpPr>
            <a:spLocks noGrp="1"/>
          </p:cNvSpPr>
          <p:nvPr>
            <p:ph type="sldNum" sz="quarter" idx="12"/>
          </p:nvPr>
        </p:nvSpPr>
        <p:spPr/>
        <p:txBody>
          <a:bodyPr/>
          <a:lstStyle/>
          <a:p>
            <a:fld id="{618BF6C6-CB6B-D940-AC85-AF056F7C02CF}" type="slidenum">
              <a:rPr lang="fr-FR" smtClean="0"/>
              <a:t>3</a:t>
            </a:fld>
            <a:endParaRPr lang="fr-FR"/>
          </a:p>
        </p:txBody>
      </p:sp>
    </p:spTree>
    <p:extLst>
      <p:ext uri="{BB962C8B-B14F-4D97-AF65-F5344CB8AC3E}">
        <p14:creationId xmlns:p14="http://schemas.microsoft.com/office/powerpoint/2010/main" val="4346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15DE4C0-17D0-F251-F69D-69523AE61E11}"/>
              </a:ext>
            </a:extLst>
          </p:cNvPr>
          <p:cNvSpPr txBox="1"/>
          <p:nvPr/>
        </p:nvSpPr>
        <p:spPr>
          <a:xfrm>
            <a:off x="99741" y="1619415"/>
            <a:ext cx="11720784" cy="5078313"/>
          </a:xfrm>
          <a:prstGeom prst="rect">
            <a:avLst/>
          </a:prstGeom>
          <a:noFill/>
        </p:spPr>
        <p:txBody>
          <a:bodyPr wrap="square" rtlCol="0">
            <a:spAutoFit/>
          </a:bodyPr>
          <a:lstStyle/>
          <a:p>
            <a:r>
              <a:rPr lang="fr-FR" dirty="0">
                <a:solidFill>
                  <a:schemeClr val="bg1"/>
                </a:solidFill>
              </a:rPr>
              <a:t>Dans le cadre de la formation de futurs </a:t>
            </a:r>
            <a:r>
              <a:rPr lang="fr-FR" dirty="0" err="1">
                <a:solidFill>
                  <a:schemeClr val="bg1"/>
                </a:solidFill>
              </a:rPr>
              <a:t>enseignant.e.s</a:t>
            </a:r>
            <a:r>
              <a:rPr lang="fr-FR" dirty="0">
                <a:solidFill>
                  <a:schemeClr val="bg1"/>
                </a:solidFill>
              </a:rPr>
              <a:t> en sciences du secondaire supérieur</a:t>
            </a:r>
          </a:p>
          <a:p>
            <a:endParaRPr lang="fr-FR" dirty="0">
              <a:solidFill>
                <a:schemeClr val="bg1"/>
              </a:solidFill>
            </a:endParaRPr>
          </a:p>
          <a:p>
            <a:pPr marL="285750" indent="-285750">
              <a:buFont typeface="Arial" panose="020B0604020202020204" pitchFamily="34" charset="0"/>
              <a:buChar char="•"/>
            </a:pPr>
            <a:r>
              <a:rPr lang="fr-FR" dirty="0">
                <a:solidFill>
                  <a:schemeClr val="bg1"/>
                </a:solidFill>
              </a:rPr>
              <a:t>Trois enseignants, trois disciplines (didactique de la biologie, chimie et physique), trois modules</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bg1"/>
                </a:solidFill>
              </a:rPr>
              <a:t>Public cible hétérogène : étudiants « jeunes » et adultes en reprise d’études</a:t>
            </a: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bg1"/>
                </a:solidFill>
              </a:rPr>
              <a:t>Objectifs d’apprentissage : au terme de… l’apprenant sera capable de …</a:t>
            </a:r>
          </a:p>
          <a:p>
            <a:pPr marL="742950" lvl="1" indent="-285750">
              <a:buFont typeface="Wingdings" pitchFamily="2" charset="2"/>
              <a:buChar char="Ø"/>
            </a:pPr>
            <a:r>
              <a:rPr lang="fr-FR" dirty="0">
                <a:solidFill>
                  <a:schemeClr val="bg1"/>
                </a:solidFill>
              </a:rPr>
              <a:t>Comprendre et expliciter les concepts de base en didactique des sciences</a:t>
            </a:r>
          </a:p>
          <a:p>
            <a:pPr marL="742950" lvl="1" indent="-285750">
              <a:buFont typeface="Wingdings" pitchFamily="2" charset="2"/>
              <a:buChar char="Ø"/>
            </a:pPr>
            <a:r>
              <a:rPr lang="fr-FR" dirty="0">
                <a:solidFill>
                  <a:schemeClr val="bg1"/>
                </a:solidFill>
              </a:rPr>
              <a:t>Gagner en autonomie, en esprit critique (notamment évaluation par les pairs)</a:t>
            </a:r>
          </a:p>
          <a:p>
            <a:endParaRPr lang="fr-FR" dirty="0">
              <a:solidFill>
                <a:schemeClr val="bg1"/>
              </a:solidFill>
            </a:endParaRPr>
          </a:p>
        </p:txBody>
      </p:sp>
      <p:sp>
        <p:nvSpPr>
          <p:cNvPr id="2" name="Titre 1">
            <a:extLst>
              <a:ext uri="{FF2B5EF4-FFF2-40B4-BE49-F238E27FC236}">
                <a16:creationId xmlns:a16="http://schemas.microsoft.com/office/drawing/2014/main" id="{E4DA46D2-B795-4516-0C22-31214EA0DE10}"/>
              </a:ext>
            </a:extLst>
          </p:cNvPr>
          <p:cNvSpPr>
            <a:spLocks noGrp="1"/>
          </p:cNvSpPr>
          <p:nvPr>
            <p:ph type="title"/>
          </p:nvPr>
        </p:nvSpPr>
        <p:spPr>
          <a:xfrm>
            <a:off x="2008553" y="241412"/>
            <a:ext cx="10052818" cy="1403349"/>
          </a:xfrm>
        </p:spPr>
        <p:txBody>
          <a:bodyPr>
            <a:normAutofit/>
          </a:bodyPr>
          <a:lstStyle/>
          <a:p>
            <a:r>
              <a:rPr lang="fr-FR" sz="3600" dirty="0">
                <a:solidFill>
                  <a:schemeClr val="bg1"/>
                </a:solidFill>
                <a:ea typeface="+mj-lt"/>
                <a:cs typeface="+mj-lt"/>
              </a:rPr>
              <a:t>Notre MOOC : public cible, objectifs d’apprentissage</a:t>
            </a:r>
            <a:endParaRPr lang="fr-FR" sz="3600" dirty="0">
              <a:solidFill>
                <a:schemeClr val="bg1"/>
              </a:solidFill>
            </a:endParaRPr>
          </a:p>
        </p:txBody>
      </p:sp>
      <p:sp>
        <p:nvSpPr>
          <p:cNvPr id="18" name="ZoneTexte 17">
            <a:extLst>
              <a:ext uri="{FF2B5EF4-FFF2-40B4-BE49-F238E27FC236}">
                <a16:creationId xmlns:a16="http://schemas.microsoft.com/office/drawing/2014/main" id="{ED68014E-5C68-48E1-7233-178A5A45D67F}"/>
              </a:ext>
            </a:extLst>
          </p:cNvPr>
          <p:cNvSpPr txBox="1"/>
          <p:nvPr/>
        </p:nvSpPr>
        <p:spPr>
          <a:xfrm>
            <a:off x="10962595" y="14586"/>
            <a:ext cx="1424363" cy="369332"/>
          </a:xfrm>
          <a:prstGeom prst="rect">
            <a:avLst/>
          </a:prstGeom>
          <a:noFill/>
        </p:spPr>
        <p:txBody>
          <a:bodyPr wrap="square" rtlCol="0">
            <a:spAutoFit/>
          </a:bodyPr>
          <a:lstStyle/>
          <a:p>
            <a:r>
              <a:rPr lang="fr-FR" b="1" dirty="0">
                <a:solidFill>
                  <a:srgbClr val="37A2FF"/>
                </a:solidFill>
              </a:rPr>
              <a:t>CONTEXTE</a:t>
            </a:r>
          </a:p>
        </p:txBody>
      </p:sp>
      <p:sp>
        <p:nvSpPr>
          <p:cNvPr id="5" name="Espace réservé du contenu 4">
            <a:extLst>
              <a:ext uri="{FF2B5EF4-FFF2-40B4-BE49-F238E27FC236}">
                <a16:creationId xmlns:a16="http://schemas.microsoft.com/office/drawing/2014/main" id="{9B981E34-B28A-76DB-D165-2E613935CA5F}"/>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6" name="Image 4">
            <a:extLst>
              <a:ext uri="{FF2B5EF4-FFF2-40B4-BE49-F238E27FC236}">
                <a16:creationId xmlns:a16="http://schemas.microsoft.com/office/drawing/2014/main" id="{382BAD3B-7242-BB58-0624-EEDFF0108F93}"/>
              </a:ext>
            </a:extLst>
          </p:cNvPr>
          <p:cNvPicPr>
            <a:picLocks noChangeAspect="1"/>
          </p:cNvPicPr>
          <p:nvPr/>
        </p:nvPicPr>
        <p:blipFill>
          <a:blip r:embed="rId3"/>
          <a:stretch>
            <a:fillRect/>
          </a:stretch>
        </p:blipFill>
        <p:spPr>
          <a:xfrm>
            <a:off x="2350258" y="3429001"/>
            <a:ext cx="7715146" cy="1795900"/>
          </a:xfrm>
          <a:prstGeom prst="rect">
            <a:avLst/>
          </a:prstGeom>
        </p:spPr>
      </p:pic>
      <p:sp>
        <p:nvSpPr>
          <p:cNvPr id="8" name="Espace réservé du numéro de diapositive 7">
            <a:extLst>
              <a:ext uri="{FF2B5EF4-FFF2-40B4-BE49-F238E27FC236}">
                <a16:creationId xmlns:a16="http://schemas.microsoft.com/office/drawing/2014/main" id="{A5D39BEE-883A-D84F-D249-63996EE817C7}"/>
              </a:ext>
            </a:extLst>
          </p:cNvPr>
          <p:cNvSpPr>
            <a:spLocks noGrp="1"/>
          </p:cNvSpPr>
          <p:nvPr>
            <p:ph type="sldNum" sz="quarter" idx="12"/>
          </p:nvPr>
        </p:nvSpPr>
        <p:spPr/>
        <p:txBody>
          <a:bodyPr/>
          <a:lstStyle/>
          <a:p>
            <a:fld id="{618BF6C6-CB6B-D940-AC85-AF056F7C02CF}" type="slidenum">
              <a:rPr lang="fr-FR" smtClean="0"/>
              <a:t>4</a:t>
            </a:fld>
            <a:endParaRPr lang="fr-FR"/>
          </a:p>
        </p:txBody>
      </p:sp>
    </p:spTree>
    <p:extLst>
      <p:ext uri="{BB962C8B-B14F-4D97-AF65-F5344CB8AC3E}">
        <p14:creationId xmlns:p14="http://schemas.microsoft.com/office/powerpoint/2010/main" val="104424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14" end="14"/>
                                            </p:txEl>
                                          </p:spTgt>
                                        </p:tgtEl>
                                        <p:attrNameLst>
                                          <p:attrName>style.visibility</p:attrName>
                                        </p:attrNameLst>
                                      </p:cBhvr>
                                      <p:to>
                                        <p:strVal val="visible"/>
                                      </p:to>
                                    </p:set>
                                    <p:animEffect transition="in" filter="wipe(left)">
                                      <p:cBhvr>
                                        <p:cTn id="26" dur="500"/>
                                        <p:tgtEl>
                                          <p:spTgt spid="9">
                                            <p:txEl>
                                              <p:pRg st="14" end="1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xEl>
                                              <p:pRg st="15" end="15"/>
                                            </p:txEl>
                                          </p:spTgt>
                                        </p:tgtEl>
                                        <p:attrNameLst>
                                          <p:attrName>style.visibility</p:attrName>
                                        </p:attrNameLst>
                                      </p:cBhvr>
                                      <p:to>
                                        <p:strVal val="visible"/>
                                      </p:to>
                                    </p:set>
                                    <p:animEffect transition="in" filter="wipe(left)">
                                      <p:cBhvr>
                                        <p:cTn id="29" dur="500"/>
                                        <p:tgtEl>
                                          <p:spTgt spid="9">
                                            <p:txEl>
                                              <p:pRg st="15" end="1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xEl>
                                              <p:pRg st="16" end="16"/>
                                            </p:txEl>
                                          </p:spTgt>
                                        </p:tgtEl>
                                        <p:attrNameLst>
                                          <p:attrName>style.visibility</p:attrName>
                                        </p:attrNameLst>
                                      </p:cBhvr>
                                      <p:to>
                                        <p:strVal val="visible"/>
                                      </p:to>
                                    </p:set>
                                    <p:animEffect transition="in" filter="wipe(left)">
                                      <p:cBhvr>
                                        <p:cTn id="32"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064474A7-4150-3E3B-2632-AE2D4B157512}"/>
              </a:ext>
            </a:extLst>
          </p:cNvPr>
          <p:cNvPicPr>
            <a:picLocks noChangeAspect="1"/>
          </p:cNvPicPr>
          <p:nvPr/>
        </p:nvPicPr>
        <p:blipFill>
          <a:blip r:embed="rId3"/>
          <a:stretch>
            <a:fillRect/>
          </a:stretch>
        </p:blipFill>
        <p:spPr>
          <a:xfrm>
            <a:off x="8178710" y="2941597"/>
            <a:ext cx="2738166" cy="2124222"/>
          </a:xfrm>
          <a:prstGeom prst="rect">
            <a:avLst/>
          </a:prstGeom>
        </p:spPr>
      </p:pic>
      <p:sp>
        <p:nvSpPr>
          <p:cNvPr id="9" name="ZoneTexte 8">
            <a:extLst>
              <a:ext uri="{FF2B5EF4-FFF2-40B4-BE49-F238E27FC236}">
                <a16:creationId xmlns:a16="http://schemas.microsoft.com/office/drawing/2014/main" id="{115DE4C0-17D0-F251-F69D-69523AE61E11}"/>
              </a:ext>
            </a:extLst>
          </p:cNvPr>
          <p:cNvSpPr txBox="1"/>
          <p:nvPr/>
        </p:nvSpPr>
        <p:spPr>
          <a:xfrm>
            <a:off x="133759" y="1900012"/>
            <a:ext cx="11720784" cy="3970318"/>
          </a:xfrm>
          <a:prstGeom prst="rect">
            <a:avLst/>
          </a:prstGeom>
          <a:noFill/>
        </p:spPr>
        <p:txBody>
          <a:bodyPr wrap="square" rtlCol="0">
            <a:spAutoFit/>
          </a:bodyPr>
          <a:lstStyle/>
          <a:p>
            <a:r>
              <a:rPr lang="fr-FR" dirty="0">
                <a:solidFill>
                  <a:schemeClr val="bg1"/>
                </a:solidFill>
              </a:rPr>
              <a:t>Trois modules en autonomie (en distanciel)</a:t>
            </a: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En présentiel : activité réflexive « concepts acquis »  et « compétences travaillées »</a:t>
            </a:r>
          </a:p>
        </p:txBody>
      </p:sp>
      <p:sp>
        <p:nvSpPr>
          <p:cNvPr id="2" name="Titre 1">
            <a:extLst>
              <a:ext uri="{FF2B5EF4-FFF2-40B4-BE49-F238E27FC236}">
                <a16:creationId xmlns:a16="http://schemas.microsoft.com/office/drawing/2014/main" id="{E4DA46D2-B795-4516-0C22-31214EA0DE10}"/>
              </a:ext>
            </a:extLst>
          </p:cNvPr>
          <p:cNvSpPr>
            <a:spLocks noGrp="1"/>
          </p:cNvSpPr>
          <p:nvPr>
            <p:ph type="title"/>
          </p:nvPr>
        </p:nvSpPr>
        <p:spPr>
          <a:xfrm>
            <a:off x="2008553" y="242889"/>
            <a:ext cx="10052818" cy="1403349"/>
          </a:xfrm>
        </p:spPr>
        <p:txBody>
          <a:bodyPr>
            <a:normAutofit/>
          </a:bodyPr>
          <a:lstStyle/>
          <a:p>
            <a:r>
              <a:rPr lang="fr-FR" sz="4000" dirty="0">
                <a:solidFill>
                  <a:schemeClr val="bg1"/>
                </a:solidFill>
                <a:ea typeface="+mj-lt"/>
                <a:cs typeface="+mj-lt"/>
              </a:rPr>
              <a:t>Notre MOOC </a:t>
            </a:r>
            <a:r>
              <a:rPr lang="fr-FR" sz="4000">
                <a:solidFill>
                  <a:schemeClr val="bg1"/>
                </a:solidFill>
                <a:ea typeface="+mj-lt"/>
                <a:cs typeface="+mj-lt"/>
              </a:rPr>
              <a:t>: contenus</a:t>
            </a:r>
            <a:endParaRPr lang="fr-FR" sz="4000" dirty="0">
              <a:solidFill>
                <a:schemeClr val="bg1"/>
              </a:solidFill>
            </a:endParaRPr>
          </a:p>
        </p:txBody>
      </p:sp>
      <p:pic>
        <p:nvPicPr>
          <p:cNvPr id="6" name="Image 6">
            <a:extLst>
              <a:ext uri="{FF2B5EF4-FFF2-40B4-BE49-F238E27FC236}">
                <a16:creationId xmlns:a16="http://schemas.microsoft.com/office/drawing/2014/main" id="{F6BBBF93-93F9-4750-9C8B-BAA2F12D2AC5}"/>
              </a:ext>
            </a:extLst>
          </p:cNvPr>
          <p:cNvPicPr>
            <a:picLocks noChangeAspect="1"/>
          </p:cNvPicPr>
          <p:nvPr/>
        </p:nvPicPr>
        <p:blipFill>
          <a:blip r:embed="rId4"/>
          <a:stretch>
            <a:fillRect/>
          </a:stretch>
        </p:blipFill>
        <p:spPr>
          <a:xfrm>
            <a:off x="3772776" y="2850771"/>
            <a:ext cx="2874297" cy="2185800"/>
          </a:xfrm>
          <a:prstGeom prst="rect">
            <a:avLst/>
          </a:prstGeom>
        </p:spPr>
      </p:pic>
      <p:pic>
        <p:nvPicPr>
          <p:cNvPr id="8" name="Image 8" descr="Une image contenant texte&#10;&#10;Description générée automatiquement">
            <a:extLst>
              <a:ext uri="{FF2B5EF4-FFF2-40B4-BE49-F238E27FC236}">
                <a16:creationId xmlns:a16="http://schemas.microsoft.com/office/drawing/2014/main" id="{0258FCFB-0D7C-E1E9-FFC2-E7B32DFA1900}"/>
              </a:ext>
            </a:extLst>
          </p:cNvPr>
          <p:cNvPicPr>
            <a:picLocks noChangeAspect="1"/>
          </p:cNvPicPr>
          <p:nvPr/>
        </p:nvPicPr>
        <p:blipFill>
          <a:blip r:embed="rId5"/>
          <a:stretch>
            <a:fillRect/>
          </a:stretch>
        </p:blipFill>
        <p:spPr>
          <a:xfrm>
            <a:off x="533575" y="2851371"/>
            <a:ext cx="2178696" cy="2185200"/>
          </a:xfrm>
          <a:prstGeom prst="rect">
            <a:avLst/>
          </a:prstGeom>
        </p:spPr>
      </p:pic>
      <p:grpSp>
        <p:nvGrpSpPr>
          <p:cNvPr id="3" name="Groupe 2">
            <a:extLst>
              <a:ext uri="{FF2B5EF4-FFF2-40B4-BE49-F238E27FC236}">
                <a16:creationId xmlns:a16="http://schemas.microsoft.com/office/drawing/2014/main" id="{A90DECFB-CA66-7707-3C12-7247E4619B09}"/>
              </a:ext>
            </a:extLst>
          </p:cNvPr>
          <p:cNvGrpSpPr/>
          <p:nvPr/>
        </p:nvGrpSpPr>
        <p:grpSpPr>
          <a:xfrm>
            <a:off x="2596584" y="2822836"/>
            <a:ext cx="1125272" cy="923330"/>
            <a:chOff x="2596584" y="4454867"/>
            <a:chExt cx="1125272" cy="923330"/>
          </a:xfrm>
        </p:grpSpPr>
        <p:sp>
          <p:nvSpPr>
            <p:cNvPr id="11" name="Rectangle avec flèche vers la gauche 10">
              <a:extLst>
                <a:ext uri="{FF2B5EF4-FFF2-40B4-BE49-F238E27FC236}">
                  <a16:creationId xmlns:a16="http://schemas.microsoft.com/office/drawing/2014/main" id="{423001EF-D90C-D49D-4DEF-F97487AF762C}"/>
                </a:ext>
              </a:extLst>
            </p:cNvPr>
            <p:cNvSpPr/>
            <p:nvPr/>
          </p:nvSpPr>
          <p:spPr>
            <a:xfrm>
              <a:off x="2596584" y="4454867"/>
              <a:ext cx="1056297" cy="914400"/>
            </a:xfrm>
            <a:prstGeom prst="leftArrowCallout">
              <a:avLst/>
            </a:prstGeom>
            <a:solidFill>
              <a:srgbClr val="33AC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D78E844-B846-560D-7455-85F58A39BE3F}"/>
                </a:ext>
              </a:extLst>
            </p:cNvPr>
            <p:cNvSpPr txBox="1"/>
            <p:nvPr/>
          </p:nvSpPr>
          <p:spPr>
            <a:xfrm>
              <a:off x="2948971" y="4454867"/>
              <a:ext cx="772885" cy="923330"/>
            </a:xfrm>
            <a:prstGeom prst="rect">
              <a:avLst/>
            </a:prstGeom>
            <a:noFill/>
          </p:spPr>
          <p:txBody>
            <a:bodyPr wrap="square" rtlCol="0">
              <a:spAutoFit/>
            </a:bodyPr>
            <a:lstStyle/>
            <a:p>
              <a:r>
                <a:rPr lang="fr-FR" dirty="0">
                  <a:solidFill>
                    <a:schemeClr val="bg1"/>
                  </a:solidFill>
                </a:rPr>
                <a:t>3-4h de travail</a:t>
              </a:r>
            </a:p>
          </p:txBody>
        </p:sp>
      </p:grpSp>
      <p:grpSp>
        <p:nvGrpSpPr>
          <p:cNvPr id="5" name="Groupe 4">
            <a:extLst>
              <a:ext uri="{FF2B5EF4-FFF2-40B4-BE49-F238E27FC236}">
                <a16:creationId xmlns:a16="http://schemas.microsoft.com/office/drawing/2014/main" id="{45C743D7-7A5B-B34C-0632-178F7241ED92}"/>
              </a:ext>
            </a:extLst>
          </p:cNvPr>
          <p:cNvGrpSpPr/>
          <p:nvPr/>
        </p:nvGrpSpPr>
        <p:grpSpPr>
          <a:xfrm>
            <a:off x="6413908" y="2831669"/>
            <a:ext cx="1224658" cy="939534"/>
            <a:chOff x="6413908" y="4463700"/>
            <a:chExt cx="1224658" cy="939534"/>
          </a:xfrm>
        </p:grpSpPr>
        <p:sp>
          <p:nvSpPr>
            <p:cNvPr id="13" name="Rectangle avec flèche vers la gauche 12">
              <a:extLst>
                <a:ext uri="{FF2B5EF4-FFF2-40B4-BE49-F238E27FC236}">
                  <a16:creationId xmlns:a16="http://schemas.microsoft.com/office/drawing/2014/main" id="{A19754BA-7367-3BF6-BB74-E7F0C8A8CCAA}"/>
                </a:ext>
              </a:extLst>
            </p:cNvPr>
            <p:cNvSpPr/>
            <p:nvPr/>
          </p:nvSpPr>
          <p:spPr>
            <a:xfrm>
              <a:off x="6413908" y="4463700"/>
              <a:ext cx="1068272" cy="914400"/>
            </a:xfrm>
            <a:prstGeom prst="leftArrowCallout">
              <a:avLst/>
            </a:prstGeom>
            <a:solidFill>
              <a:srgbClr val="00B4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7231416-BDE8-1F56-C09D-88E913362C62}"/>
                </a:ext>
              </a:extLst>
            </p:cNvPr>
            <p:cNvSpPr txBox="1"/>
            <p:nvPr/>
          </p:nvSpPr>
          <p:spPr>
            <a:xfrm>
              <a:off x="6766967" y="4479904"/>
              <a:ext cx="871599" cy="923330"/>
            </a:xfrm>
            <a:prstGeom prst="rect">
              <a:avLst/>
            </a:prstGeom>
            <a:noFill/>
          </p:spPr>
          <p:txBody>
            <a:bodyPr wrap="square" rtlCol="0">
              <a:spAutoFit/>
            </a:bodyPr>
            <a:lstStyle/>
            <a:p>
              <a:r>
                <a:rPr lang="fr-FR" dirty="0">
                  <a:solidFill>
                    <a:schemeClr val="bg1"/>
                  </a:solidFill>
                </a:rPr>
                <a:t>5-6h de travail</a:t>
              </a:r>
            </a:p>
          </p:txBody>
        </p:sp>
      </p:grpSp>
      <p:grpSp>
        <p:nvGrpSpPr>
          <p:cNvPr id="10" name="Groupe 9">
            <a:extLst>
              <a:ext uri="{FF2B5EF4-FFF2-40B4-BE49-F238E27FC236}">
                <a16:creationId xmlns:a16="http://schemas.microsoft.com/office/drawing/2014/main" id="{8D734DC9-F710-1E4B-9A51-A02F29FA40DE}"/>
              </a:ext>
            </a:extLst>
          </p:cNvPr>
          <p:cNvGrpSpPr/>
          <p:nvPr/>
        </p:nvGrpSpPr>
        <p:grpSpPr>
          <a:xfrm>
            <a:off x="10532431" y="2841454"/>
            <a:ext cx="1152829" cy="923330"/>
            <a:chOff x="10532431" y="4473485"/>
            <a:chExt cx="1152829" cy="923330"/>
          </a:xfrm>
        </p:grpSpPr>
        <p:sp>
          <p:nvSpPr>
            <p:cNvPr id="15" name="Rectangle avec flèche vers la gauche 14">
              <a:extLst>
                <a:ext uri="{FF2B5EF4-FFF2-40B4-BE49-F238E27FC236}">
                  <a16:creationId xmlns:a16="http://schemas.microsoft.com/office/drawing/2014/main" id="{8D55DFBD-B848-EB20-A095-68FC1E9E8967}"/>
                </a:ext>
              </a:extLst>
            </p:cNvPr>
            <p:cNvSpPr/>
            <p:nvPr/>
          </p:nvSpPr>
          <p:spPr>
            <a:xfrm>
              <a:off x="10532431" y="4473485"/>
              <a:ext cx="1125994" cy="914400"/>
            </a:xfrm>
            <a:prstGeom prst="leftArrowCallout">
              <a:avLst/>
            </a:prstGeom>
            <a:solidFill>
              <a:srgbClr val="00B4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C2B8F214-9013-6984-6566-C5C45A906E66}"/>
                </a:ext>
              </a:extLst>
            </p:cNvPr>
            <p:cNvSpPr txBox="1"/>
            <p:nvPr/>
          </p:nvSpPr>
          <p:spPr>
            <a:xfrm>
              <a:off x="10912375" y="4473485"/>
              <a:ext cx="772885" cy="923330"/>
            </a:xfrm>
            <a:prstGeom prst="rect">
              <a:avLst/>
            </a:prstGeom>
            <a:noFill/>
          </p:spPr>
          <p:txBody>
            <a:bodyPr wrap="square" rtlCol="0">
              <a:spAutoFit/>
            </a:bodyPr>
            <a:lstStyle/>
            <a:p>
              <a:r>
                <a:rPr lang="fr-FR" dirty="0">
                  <a:solidFill>
                    <a:schemeClr val="bg1"/>
                  </a:solidFill>
                </a:rPr>
                <a:t>5-6h de travail</a:t>
              </a:r>
            </a:p>
          </p:txBody>
        </p:sp>
      </p:grpSp>
      <p:sp>
        <p:nvSpPr>
          <p:cNvPr id="18" name="ZoneTexte 17">
            <a:extLst>
              <a:ext uri="{FF2B5EF4-FFF2-40B4-BE49-F238E27FC236}">
                <a16:creationId xmlns:a16="http://schemas.microsoft.com/office/drawing/2014/main" id="{ED68014E-5C68-48E1-7233-178A5A45D67F}"/>
              </a:ext>
            </a:extLst>
          </p:cNvPr>
          <p:cNvSpPr txBox="1"/>
          <p:nvPr/>
        </p:nvSpPr>
        <p:spPr>
          <a:xfrm>
            <a:off x="10962595" y="14586"/>
            <a:ext cx="1424363" cy="369332"/>
          </a:xfrm>
          <a:prstGeom prst="rect">
            <a:avLst/>
          </a:prstGeom>
          <a:noFill/>
        </p:spPr>
        <p:txBody>
          <a:bodyPr wrap="square" rtlCol="0">
            <a:spAutoFit/>
          </a:bodyPr>
          <a:lstStyle/>
          <a:p>
            <a:r>
              <a:rPr lang="fr-FR" b="1" dirty="0">
                <a:solidFill>
                  <a:srgbClr val="37A2FF"/>
                </a:solidFill>
              </a:rPr>
              <a:t>CONTEXTE</a:t>
            </a:r>
          </a:p>
        </p:txBody>
      </p:sp>
      <p:sp>
        <p:nvSpPr>
          <p:cNvPr id="19" name="Rectangle 18">
            <a:extLst>
              <a:ext uri="{FF2B5EF4-FFF2-40B4-BE49-F238E27FC236}">
                <a16:creationId xmlns:a16="http://schemas.microsoft.com/office/drawing/2014/main" id="{20D2A8D5-CD18-CB16-BB81-4E4FDEB09CDD}"/>
              </a:ext>
            </a:extLst>
          </p:cNvPr>
          <p:cNvSpPr/>
          <p:nvPr/>
        </p:nvSpPr>
        <p:spPr>
          <a:xfrm>
            <a:off x="4110237" y="4350854"/>
            <a:ext cx="1241058" cy="276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87B2DE9-AF40-F3B1-AB60-9905385B1C05}"/>
              </a:ext>
            </a:extLst>
          </p:cNvPr>
          <p:cNvSpPr/>
          <p:nvPr/>
        </p:nvSpPr>
        <p:spPr>
          <a:xfrm>
            <a:off x="8471104" y="4369806"/>
            <a:ext cx="1241058" cy="276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horizontal à deux flèches 20">
            <a:extLst>
              <a:ext uri="{FF2B5EF4-FFF2-40B4-BE49-F238E27FC236}">
                <a16:creationId xmlns:a16="http://schemas.microsoft.com/office/drawing/2014/main" id="{6999F708-E998-4A78-0677-22F3A323D8B9}"/>
              </a:ext>
            </a:extLst>
          </p:cNvPr>
          <p:cNvSpPr/>
          <p:nvPr/>
        </p:nvSpPr>
        <p:spPr>
          <a:xfrm>
            <a:off x="5484242" y="4309334"/>
            <a:ext cx="2738165" cy="673746"/>
          </a:xfrm>
          <a:prstGeom prst="lef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par les pairs</a:t>
            </a:r>
          </a:p>
        </p:txBody>
      </p:sp>
      <p:sp>
        <p:nvSpPr>
          <p:cNvPr id="4" name="Espace réservé du numéro de diapositive 3">
            <a:extLst>
              <a:ext uri="{FF2B5EF4-FFF2-40B4-BE49-F238E27FC236}">
                <a16:creationId xmlns:a16="http://schemas.microsoft.com/office/drawing/2014/main" id="{CA993001-41CF-1BCC-2997-426717C6D1DA}"/>
              </a:ext>
            </a:extLst>
          </p:cNvPr>
          <p:cNvSpPr>
            <a:spLocks noGrp="1"/>
          </p:cNvSpPr>
          <p:nvPr>
            <p:ph type="sldNum" sz="quarter" idx="12"/>
          </p:nvPr>
        </p:nvSpPr>
        <p:spPr/>
        <p:txBody>
          <a:bodyPr/>
          <a:lstStyle/>
          <a:p>
            <a:fld id="{618BF6C6-CB6B-D940-AC85-AF056F7C02CF}" type="slidenum">
              <a:rPr lang="fr-FR" smtClean="0"/>
              <a:t>5</a:t>
            </a:fld>
            <a:endParaRPr lang="fr-FR"/>
          </a:p>
        </p:txBody>
      </p:sp>
    </p:spTree>
    <p:extLst>
      <p:ext uri="{BB962C8B-B14F-4D97-AF65-F5344CB8AC3E}">
        <p14:creationId xmlns:p14="http://schemas.microsoft.com/office/powerpoint/2010/main" val="309669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animEffect transition="in" filter="wipe(left)">
                                      <p:cBhvr>
                                        <p:cTn id="51"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DA46D2-B795-4516-0C22-31214EA0DE10}"/>
              </a:ext>
            </a:extLst>
          </p:cNvPr>
          <p:cNvSpPr>
            <a:spLocks noGrp="1"/>
          </p:cNvSpPr>
          <p:nvPr>
            <p:ph type="title"/>
          </p:nvPr>
        </p:nvSpPr>
        <p:spPr>
          <a:xfrm>
            <a:off x="2008553" y="242889"/>
            <a:ext cx="10052818" cy="1403349"/>
          </a:xfrm>
        </p:spPr>
        <p:txBody>
          <a:bodyPr>
            <a:normAutofit/>
          </a:bodyPr>
          <a:lstStyle/>
          <a:p>
            <a:r>
              <a:rPr lang="fr-FR" sz="4000" dirty="0">
                <a:solidFill>
                  <a:schemeClr val="bg1"/>
                </a:solidFill>
                <a:ea typeface="+mj-lt"/>
                <a:cs typeface="+mj-lt"/>
              </a:rPr>
              <a:t>Notre MOOC : difficultés rencontrées</a:t>
            </a:r>
            <a:endParaRPr lang="fr-FR" sz="4000" dirty="0">
              <a:solidFill>
                <a:schemeClr val="bg1"/>
              </a:solidFill>
            </a:endParaRPr>
          </a:p>
        </p:txBody>
      </p:sp>
      <p:sp>
        <p:nvSpPr>
          <p:cNvPr id="18" name="ZoneTexte 17">
            <a:extLst>
              <a:ext uri="{FF2B5EF4-FFF2-40B4-BE49-F238E27FC236}">
                <a16:creationId xmlns:a16="http://schemas.microsoft.com/office/drawing/2014/main" id="{ED68014E-5C68-48E1-7233-178A5A45D67F}"/>
              </a:ext>
            </a:extLst>
          </p:cNvPr>
          <p:cNvSpPr txBox="1"/>
          <p:nvPr/>
        </p:nvSpPr>
        <p:spPr>
          <a:xfrm>
            <a:off x="10962595" y="14586"/>
            <a:ext cx="1424363" cy="369332"/>
          </a:xfrm>
          <a:prstGeom prst="rect">
            <a:avLst/>
          </a:prstGeom>
          <a:noFill/>
        </p:spPr>
        <p:txBody>
          <a:bodyPr wrap="square" rtlCol="0">
            <a:spAutoFit/>
          </a:bodyPr>
          <a:lstStyle/>
          <a:p>
            <a:r>
              <a:rPr lang="fr-FR" b="1" dirty="0">
                <a:solidFill>
                  <a:srgbClr val="37A2FF"/>
                </a:solidFill>
              </a:rPr>
              <a:t>CONTEXTE</a:t>
            </a:r>
          </a:p>
        </p:txBody>
      </p:sp>
      <p:sp>
        <p:nvSpPr>
          <p:cNvPr id="5" name="Espace réservé du contenu 4">
            <a:extLst>
              <a:ext uri="{FF2B5EF4-FFF2-40B4-BE49-F238E27FC236}">
                <a16:creationId xmlns:a16="http://schemas.microsoft.com/office/drawing/2014/main" id="{2075A386-7567-8DEA-0D7B-567579C82435}"/>
              </a:ext>
            </a:extLst>
          </p:cNvPr>
          <p:cNvSpPr>
            <a:spLocks noGrp="1"/>
          </p:cNvSpPr>
          <p:nvPr>
            <p:ph idx="1"/>
          </p:nvPr>
        </p:nvSpPr>
        <p:spPr>
          <a:xfrm>
            <a:off x="245352" y="1825625"/>
            <a:ext cx="12015483" cy="4932527"/>
          </a:xfrm>
        </p:spPr>
        <p:txBody>
          <a:bodyPr>
            <a:normAutofit fontScale="92500" lnSpcReduction="20000"/>
          </a:bodyPr>
          <a:lstStyle/>
          <a:p>
            <a:pPr>
              <a:lnSpc>
                <a:spcPct val="150000"/>
              </a:lnSpc>
            </a:pPr>
            <a:r>
              <a:rPr lang="fr-BE" dirty="0">
                <a:solidFill>
                  <a:schemeClr val="bg1"/>
                </a:solidFill>
              </a:rPr>
              <a:t>Comme l’évaluation des travaux par les pairs (tous novices) est de type « binaire » et donc peu nuancée, la qualité des travaux était difficilement appréciée</a:t>
            </a:r>
          </a:p>
          <a:p>
            <a:pPr lvl="1">
              <a:lnSpc>
                <a:spcPct val="150000"/>
              </a:lnSpc>
              <a:buFont typeface="Wingdings" pitchFamily="2" charset="2"/>
              <a:buChar char="Ø"/>
            </a:pPr>
            <a:r>
              <a:rPr lang="fr-BE" dirty="0">
                <a:solidFill>
                  <a:schemeClr val="bg1"/>
                </a:solidFill>
              </a:rPr>
              <a:t>Nécessité du regard des formateurs </a:t>
            </a:r>
            <a:r>
              <a:rPr lang="fr-BE" b="1" dirty="0">
                <a:solidFill>
                  <a:schemeClr val="bg1"/>
                </a:solidFill>
              </a:rPr>
              <a:t>or</a:t>
            </a:r>
            <a:r>
              <a:rPr lang="fr-BE" dirty="0">
                <a:solidFill>
                  <a:schemeClr val="bg1"/>
                </a:solidFill>
              </a:rPr>
              <a:t> l</a:t>
            </a:r>
            <a:r>
              <a:rPr lang="fr-FR" dirty="0">
                <a:solidFill>
                  <a:schemeClr val="bg1"/>
                </a:solidFill>
              </a:rPr>
              <a:t>a recherche et consultation des travaux et des évaluations par les pairs nécessitaient beaucoup de temps :</a:t>
            </a:r>
          </a:p>
          <a:p>
            <a:pPr lvl="2">
              <a:lnSpc>
                <a:spcPct val="150000"/>
              </a:lnSpc>
            </a:pPr>
            <a:r>
              <a:rPr lang="fr-FR" i="1" dirty="0">
                <a:solidFill>
                  <a:schemeClr val="bg1"/>
                </a:solidFill>
              </a:rPr>
              <a:t>Encodage adresse courriel étudiant (une à la fois)</a:t>
            </a:r>
          </a:p>
          <a:p>
            <a:pPr lvl="2">
              <a:lnSpc>
                <a:spcPct val="150000"/>
              </a:lnSpc>
            </a:pPr>
            <a:r>
              <a:rPr lang="fr-FR" i="1" dirty="0">
                <a:solidFill>
                  <a:schemeClr val="bg1"/>
                </a:solidFill>
              </a:rPr>
              <a:t>Téléchargement des travaux/évaluations (un à la fois)</a:t>
            </a:r>
          </a:p>
          <a:p>
            <a:pPr lvl="2">
              <a:lnSpc>
                <a:spcPct val="150000"/>
              </a:lnSpc>
            </a:pPr>
            <a:r>
              <a:rPr lang="fr-BE" i="1" dirty="0">
                <a:solidFill>
                  <a:schemeClr val="bg1"/>
                </a:solidFill>
              </a:rPr>
              <a:t>Encodage manuel des points</a:t>
            </a:r>
          </a:p>
          <a:p>
            <a:pPr>
              <a:lnSpc>
                <a:spcPct val="150000"/>
              </a:lnSpc>
            </a:pPr>
            <a:r>
              <a:rPr lang="fr-BE" dirty="0">
                <a:solidFill>
                  <a:schemeClr val="bg1"/>
                </a:solidFill>
              </a:rPr>
              <a:t>Pas de main mise sur le forum de discussion (délibéré vu l’ouverture </a:t>
            </a:r>
          </a:p>
          <a:p>
            <a:pPr marL="0" indent="0">
              <a:lnSpc>
                <a:spcPct val="150000"/>
              </a:lnSpc>
              <a:buNone/>
            </a:pPr>
            <a:r>
              <a:rPr lang="fr-BE" dirty="0">
                <a:solidFill>
                  <a:schemeClr val="bg1"/>
                </a:solidFill>
              </a:rPr>
              <a:t>								au monde) </a:t>
            </a:r>
            <a:endParaRPr lang="fr-FR" dirty="0">
              <a:solidFill>
                <a:schemeClr val="bg1"/>
              </a:solidFill>
            </a:endParaRPr>
          </a:p>
          <a:p>
            <a:endParaRPr lang="fr-FR" dirty="0"/>
          </a:p>
        </p:txBody>
      </p:sp>
      <p:sp>
        <p:nvSpPr>
          <p:cNvPr id="3" name="Espace réservé du numéro de diapositive 2">
            <a:extLst>
              <a:ext uri="{FF2B5EF4-FFF2-40B4-BE49-F238E27FC236}">
                <a16:creationId xmlns:a16="http://schemas.microsoft.com/office/drawing/2014/main" id="{B0230918-B019-EA49-B769-9145BBEB908C}"/>
              </a:ext>
            </a:extLst>
          </p:cNvPr>
          <p:cNvSpPr>
            <a:spLocks noGrp="1"/>
          </p:cNvSpPr>
          <p:nvPr>
            <p:ph type="sldNum" sz="quarter" idx="12"/>
          </p:nvPr>
        </p:nvSpPr>
        <p:spPr/>
        <p:txBody>
          <a:bodyPr/>
          <a:lstStyle/>
          <a:p>
            <a:fld id="{618BF6C6-CB6B-D940-AC85-AF056F7C02CF}" type="slidenum">
              <a:rPr lang="fr-FR" smtClean="0"/>
              <a:t>6</a:t>
            </a:fld>
            <a:endParaRPr lang="fr-FR"/>
          </a:p>
        </p:txBody>
      </p:sp>
    </p:spTree>
    <p:extLst>
      <p:ext uri="{BB962C8B-B14F-4D97-AF65-F5344CB8AC3E}">
        <p14:creationId xmlns:p14="http://schemas.microsoft.com/office/powerpoint/2010/main" val="7857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FA79D-79AB-A1B2-D317-081DF55028A0}"/>
              </a:ext>
            </a:extLst>
          </p:cNvPr>
          <p:cNvSpPr>
            <a:spLocks noGrp="1"/>
          </p:cNvSpPr>
          <p:nvPr>
            <p:ph type="title"/>
          </p:nvPr>
        </p:nvSpPr>
        <p:spPr/>
        <p:txBody>
          <a:bodyPr/>
          <a:lstStyle/>
          <a:p>
            <a:r>
              <a:rPr lang="fr-FR" dirty="0">
                <a:solidFill>
                  <a:schemeClr val="bg1"/>
                </a:solidFill>
              </a:rPr>
              <a:t>Moodle </a:t>
            </a:r>
            <a:r>
              <a:rPr lang="fr-FR" i="1" dirty="0">
                <a:solidFill>
                  <a:schemeClr val="bg1"/>
                </a:solidFill>
              </a:rPr>
              <a:t>versus</a:t>
            </a:r>
            <a:r>
              <a:rPr lang="fr-FR" dirty="0">
                <a:solidFill>
                  <a:schemeClr val="bg1"/>
                </a:solidFill>
              </a:rPr>
              <a:t> MOOC</a:t>
            </a:r>
          </a:p>
        </p:txBody>
      </p:sp>
      <p:sp>
        <p:nvSpPr>
          <p:cNvPr id="3" name="Espace réservé du contenu 2">
            <a:extLst>
              <a:ext uri="{FF2B5EF4-FFF2-40B4-BE49-F238E27FC236}">
                <a16:creationId xmlns:a16="http://schemas.microsoft.com/office/drawing/2014/main" id="{039FC0AD-FDD2-7B9B-A1C4-C4389DCEEE6B}"/>
              </a:ext>
            </a:extLst>
          </p:cNvPr>
          <p:cNvSpPr>
            <a:spLocks noGrp="1"/>
          </p:cNvSpPr>
          <p:nvPr>
            <p:ph idx="1"/>
          </p:nvPr>
        </p:nvSpPr>
        <p:spPr>
          <a:xfrm>
            <a:off x="213820" y="1878177"/>
            <a:ext cx="11488016" cy="4351338"/>
          </a:xfrm>
        </p:spPr>
        <p:txBody>
          <a:bodyPr/>
          <a:lstStyle/>
          <a:p>
            <a:r>
              <a:rPr lang="fr-FR" dirty="0">
                <a:solidFill>
                  <a:schemeClr val="bg1"/>
                </a:solidFill>
              </a:rPr>
              <a:t>Moodle permet : </a:t>
            </a:r>
          </a:p>
          <a:p>
            <a:pPr>
              <a:buFont typeface="Police système Courant"/>
              <a:buChar char="+"/>
            </a:pPr>
            <a:r>
              <a:rPr lang="fr-FR" dirty="0">
                <a:solidFill>
                  <a:schemeClr val="bg1"/>
                </a:solidFill>
              </a:rPr>
              <a:t>Une plus grande interaction entre l’enseignant et les étudiants,</a:t>
            </a:r>
          </a:p>
          <a:p>
            <a:pPr>
              <a:buFont typeface="Police système Courant"/>
              <a:buChar char="+"/>
            </a:pPr>
            <a:r>
              <a:rPr lang="fr-FR" dirty="0">
                <a:solidFill>
                  <a:schemeClr val="bg1"/>
                </a:solidFill>
              </a:rPr>
              <a:t>Une plus grand personnalisation des cours,</a:t>
            </a:r>
          </a:p>
          <a:p>
            <a:pPr>
              <a:buFont typeface="Police système Courant"/>
              <a:buChar char="+"/>
            </a:pPr>
            <a:r>
              <a:rPr lang="fr-FR" dirty="0">
                <a:solidFill>
                  <a:schemeClr val="bg1"/>
                </a:solidFill>
              </a:rPr>
              <a:t>Un suivi et une évolution plus souple, flexible et diversifiée.</a:t>
            </a:r>
          </a:p>
          <a:p>
            <a:pPr>
              <a:buFont typeface="Police système Courant"/>
              <a:buChar char="+"/>
            </a:pPr>
            <a:endParaRPr lang="fr-FR" dirty="0">
              <a:solidFill>
                <a:schemeClr val="bg1"/>
              </a:solidFill>
            </a:endParaRPr>
          </a:p>
          <a:p>
            <a:pPr>
              <a:buFont typeface="Police système Courant"/>
              <a:buChar char="-"/>
            </a:pPr>
            <a:r>
              <a:rPr lang="fr-FR" dirty="0">
                <a:solidFill>
                  <a:schemeClr val="bg1"/>
                </a:solidFill>
              </a:rPr>
              <a:t>Mais réclame... Mise en place et gestion des cours (sous la responsabilité </a:t>
            </a:r>
            <a:br>
              <a:rPr lang="fr-FR" dirty="0">
                <a:solidFill>
                  <a:schemeClr val="bg1"/>
                </a:solidFill>
              </a:rPr>
            </a:br>
            <a:r>
              <a:rPr lang="fr-FR" dirty="0">
                <a:solidFill>
                  <a:schemeClr val="bg1"/>
                </a:solidFill>
              </a:rPr>
              <a:t>								de l’enseignant !).</a:t>
            </a:r>
          </a:p>
          <a:p>
            <a:pPr>
              <a:buFont typeface="Police système Courant"/>
              <a:buChar char="-"/>
            </a:pPr>
            <a:endParaRPr lang="fr-FR" dirty="0">
              <a:solidFill>
                <a:schemeClr val="bg1"/>
              </a:solidFill>
            </a:endParaRPr>
          </a:p>
          <a:p>
            <a:pPr>
              <a:buFont typeface="Police système Courant"/>
              <a:buChar char="+"/>
            </a:pPr>
            <a:endParaRPr lang="fr-FR" dirty="0">
              <a:solidFill>
                <a:schemeClr val="bg1"/>
              </a:solidFill>
            </a:endParaRPr>
          </a:p>
        </p:txBody>
      </p:sp>
      <p:sp>
        <p:nvSpPr>
          <p:cNvPr id="4" name="Espace réservé du numéro de diapositive 3">
            <a:extLst>
              <a:ext uri="{FF2B5EF4-FFF2-40B4-BE49-F238E27FC236}">
                <a16:creationId xmlns:a16="http://schemas.microsoft.com/office/drawing/2014/main" id="{37D30BBA-2D53-D317-7749-EA86563A4940}"/>
              </a:ext>
            </a:extLst>
          </p:cNvPr>
          <p:cNvSpPr>
            <a:spLocks noGrp="1"/>
          </p:cNvSpPr>
          <p:nvPr>
            <p:ph type="sldNum" sz="quarter" idx="12"/>
          </p:nvPr>
        </p:nvSpPr>
        <p:spPr/>
        <p:txBody>
          <a:bodyPr/>
          <a:lstStyle/>
          <a:p>
            <a:fld id="{618BF6C6-CB6B-D940-AC85-AF056F7C02CF}" type="slidenum">
              <a:rPr lang="fr-FR" smtClean="0"/>
              <a:t>7</a:t>
            </a:fld>
            <a:endParaRPr lang="fr-FR"/>
          </a:p>
        </p:txBody>
      </p:sp>
    </p:spTree>
    <p:extLst>
      <p:ext uri="{BB962C8B-B14F-4D97-AF65-F5344CB8AC3E}">
        <p14:creationId xmlns:p14="http://schemas.microsoft.com/office/powerpoint/2010/main" val="1744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15DE4C0-17D0-F251-F69D-69523AE61E11}"/>
              </a:ext>
            </a:extLst>
          </p:cNvPr>
          <p:cNvSpPr txBox="1"/>
          <p:nvPr/>
        </p:nvSpPr>
        <p:spPr>
          <a:xfrm>
            <a:off x="145334" y="1765101"/>
            <a:ext cx="11720784" cy="5355312"/>
          </a:xfrm>
          <a:prstGeom prst="rect">
            <a:avLst/>
          </a:prstGeom>
          <a:noFill/>
        </p:spPr>
        <p:txBody>
          <a:bodyPr wrap="square" rtlCol="0">
            <a:spAutoFit/>
          </a:bodyPr>
          <a:lstStyle/>
          <a:p>
            <a:r>
              <a:rPr lang="fr-FR" dirty="0">
                <a:solidFill>
                  <a:schemeClr val="bg1"/>
                </a:solidFill>
              </a:rPr>
              <a:t>Dans le cadre de la formation de futurs </a:t>
            </a:r>
            <a:r>
              <a:rPr lang="fr-FR" dirty="0" err="1">
                <a:solidFill>
                  <a:schemeClr val="bg1"/>
                </a:solidFill>
              </a:rPr>
              <a:t>enseignant.e.s</a:t>
            </a:r>
            <a:r>
              <a:rPr lang="fr-FR" dirty="0">
                <a:solidFill>
                  <a:schemeClr val="bg1"/>
                </a:solidFill>
              </a:rPr>
              <a:t> en sciences du secondaire supérieur</a:t>
            </a: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Trois enseignants, trois disciplines (didactique de la biologie, chimie et physique)</a:t>
            </a:r>
          </a:p>
          <a:p>
            <a:endParaRPr lang="fr-FR" dirty="0">
              <a:solidFill>
                <a:schemeClr val="bg1"/>
              </a:solidFill>
            </a:endParaRPr>
          </a:p>
          <a:p>
            <a:r>
              <a:rPr lang="fr-FR" dirty="0">
                <a:solidFill>
                  <a:schemeClr val="bg1"/>
                </a:solidFill>
              </a:rPr>
              <a:t>Trois modules, à réaliser </a:t>
            </a:r>
            <a:r>
              <a:rPr lang="fr-FR" dirty="0">
                <a:solidFill>
                  <a:srgbClr val="FFFF00"/>
                </a:solidFill>
              </a:rPr>
              <a:t>durant les trois premières semaines du cursus, en alternance avec trois séquences en présentiel</a:t>
            </a:r>
          </a:p>
          <a:p>
            <a:endParaRPr lang="fr-FR" dirty="0">
              <a:solidFill>
                <a:schemeClr val="bg1"/>
              </a:solidFill>
            </a:endParaRPr>
          </a:p>
          <a:p>
            <a:r>
              <a:rPr lang="fr-FR" dirty="0">
                <a:solidFill>
                  <a:schemeClr val="bg1"/>
                </a:solidFill>
              </a:rPr>
              <a:t>Public cible hétérogène : étudiants « jeunes » et adultes en reprise d’études</a:t>
            </a:r>
          </a:p>
          <a:p>
            <a:endParaRPr lang="fr-FR" dirty="0">
              <a:solidFill>
                <a:schemeClr val="bg1"/>
              </a:solidFill>
            </a:endParaRPr>
          </a:p>
          <a:p>
            <a:r>
              <a:rPr lang="fr-FR" dirty="0">
                <a:solidFill>
                  <a:schemeClr val="bg1"/>
                </a:solidFill>
              </a:rPr>
              <a:t>Trois objectifs d’apprentissage : au terme de… l’apprenant sera capable de …</a:t>
            </a:r>
          </a:p>
          <a:p>
            <a:pPr marL="285750" indent="-285750">
              <a:buFont typeface="Wingdings" pitchFamily="2" charset="2"/>
              <a:buChar char="Ø"/>
            </a:pPr>
            <a:r>
              <a:rPr lang="fr-FR" dirty="0">
                <a:solidFill>
                  <a:schemeClr val="bg1"/>
                </a:solidFill>
              </a:rPr>
              <a:t>Comprendre et expliciter les concepts de base en didactique des sciences</a:t>
            </a:r>
          </a:p>
          <a:p>
            <a:pPr marL="285750" indent="-285750">
              <a:buFont typeface="Wingdings" pitchFamily="2" charset="2"/>
              <a:buChar char="Ø"/>
            </a:pPr>
            <a:r>
              <a:rPr lang="fr-FR" dirty="0">
                <a:solidFill>
                  <a:schemeClr val="bg1"/>
                </a:solidFill>
              </a:rPr>
              <a:t>Gagner en autonomie, en esprit critique (évaluation par les pairs)</a:t>
            </a:r>
          </a:p>
          <a:p>
            <a:pPr marL="285750" indent="-285750">
              <a:buFont typeface="Wingdings" pitchFamily="2" charset="2"/>
              <a:buChar char="Ø"/>
            </a:pPr>
            <a:r>
              <a:rPr lang="fr-FR" dirty="0">
                <a:solidFill>
                  <a:srgbClr val="FFFF00"/>
                </a:solidFill>
              </a:rPr>
              <a:t>Comprendre l’intérêt de construire une séquence d’apprentissage alignée  « </a:t>
            </a:r>
            <a:r>
              <a:rPr lang="fr-FR" dirty="0" err="1">
                <a:solidFill>
                  <a:srgbClr val="FFFF00"/>
                </a:solidFill>
              </a:rPr>
              <a:t>pédagonumériquement</a:t>
            </a:r>
            <a:r>
              <a:rPr lang="fr-FR" dirty="0">
                <a:solidFill>
                  <a:srgbClr val="FFFF00"/>
                </a:solidFill>
              </a:rPr>
              <a:t> »</a:t>
            </a:r>
          </a:p>
          <a:p>
            <a:pPr marL="285750" indent="-285750">
              <a:buFont typeface="Wingdings" pitchFamily="2" charset="2"/>
              <a:buChar char="Ø"/>
            </a:pPr>
            <a:endParaRPr lang="fr-FR" dirty="0">
              <a:solidFill>
                <a:schemeClr val="bg1"/>
              </a:solidFill>
            </a:endParaRPr>
          </a:p>
        </p:txBody>
      </p:sp>
      <p:sp>
        <p:nvSpPr>
          <p:cNvPr id="2" name="Titre 1">
            <a:extLst>
              <a:ext uri="{FF2B5EF4-FFF2-40B4-BE49-F238E27FC236}">
                <a16:creationId xmlns:a16="http://schemas.microsoft.com/office/drawing/2014/main" id="{E4DA46D2-B795-4516-0C22-31214EA0DE10}"/>
              </a:ext>
            </a:extLst>
          </p:cNvPr>
          <p:cNvSpPr>
            <a:spLocks noGrp="1"/>
          </p:cNvSpPr>
          <p:nvPr>
            <p:ph type="title"/>
          </p:nvPr>
        </p:nvSpPr>
        <p:spPr>
          <a:xfrm>
            <a:off x="2008553" y="242889"/>
            <a:ext cx="10052818" cy="1403349"/>
          </a:xfrm>
        </p:spPr>
        <p:txBody>
          <a:bodyPr>
            <a:normAutofit/>
          </a:bodyPr>
          <a:lstStyle/>
          <a:p>
            <a:r>
              <a:rPr lang="fr-FR" sz="3600" dirty="0">
                <a:solidFill>
                  <a:schemeClr val="bg1"/>
                </a:solidFill>
                <a:ea typeface="+mj-lt"/>
                <a:cs typeface="+mj-lt"/>
              </a:rPr>
              <a:t>Notre cours Moodle  : public cible, objectifs d’apprentissage</a:t>
            </a:r>
            <a:endParaRPr lang="fr-FR" sz="3600" dirty="0">
              <a:solidFill>
                <a:schemeClr val="bg1"/>
              </a:solidFill>
            </a:endParaRPr>
          </a:p>
        </p:txBody>
      </p:sp>
      <p:pic>
        <p:nvPicPr>
          <p:cNvPr id="4" name="Image 4">
            <a:extLst>
              <a:ext uri="{FF2B5EF4-FFF2-40B4-BE49-F238E27FC236}">
                <a16:creationId xmlns:a16="http://schemas.microsoft.com/office/drawing/2014/main" id="{B5E31FC9-C7F8-AA48-5031-411E1EE74700}"/>
              </a:ext>
            </a:extLst>
          </p:cNvPr>
          <p:cNvPicPr>
            <a:picLocks noGrp="1" noChangeAspect="1"/>
          </p:cNvPicPr>
          <p:nvPr>
            <p:ph idx="1"/>
          </p:nvPr>
        </p:nvPicPr>
        <p:blipFill>
          <a:blip r:embed="rId3"/>
          <a:stretch>
            <a:fillRect/>
          </a:stretch>
        </p:blipFill>
        <p:spPr>
          <a:xfrm>
            <a:off x="2034948" y="2291622"/>
            <a:ext cx="6630081" cy="1543323"/>
          </a:xfrm>
        </p:spPr>
      </p:pic>
      <p:sp>
        <p:nvSpPr>
          <p:cNvPr id="18" name="ZoneTexte 17">
            <a:extLst>
              <a:ext uri="{FF2B5EF4-FFF2-40B4-BE49-F238E27FC236}">
                <a16:creationId xmlns:a16="http://schemas.microsoft.com/office/drawing/2014/main" id="{ED68014E-5C68-48E1-7233-178A5A45D67F}"/>
              </a:ext>
            </a:extLst>
          </p:cNvPr>
          <p:cNvSpPr txBox="1"/>
          <p:nvPr/>
        </p:nvSpPr>
        <p:spPr>
          <a:xfrm>
            <a:off x="10962595" y="14586"/>
            <a:ext cx="1424363" cy="369332"/>
          </a:xfrm>
          <a:prstGeom prst="rect">
            <a:avLst/>
          </a:prstGeom>
          <a:noFill/>
        </p:spPr>
        <p:txBody>
          <a:bodyPr wrap="square" rtlCol="0">
            <a:spAutoFit/>
          </a:bodyPr>
          <a:lstStyle/>
          <a:p>
            <a:r>
              <a:rPr lang="fr-FR" b="1" dirty="0">
                <a:solidFill>
                  <a:srgbClr val="37A2FF"/>
                </a:solidFill>
              </a:rPr>
              <a:t>CONTEXTE</a:t>
            </a:r>
          </a:p>
        </p:txBody>
      </p:sp>
      <p:sp>
        <p:nvSpPr>
          <p:cNvPr id="3" name="Espace réservé du numéro de diapositive 2">
            <a:extLst>
              <a:ext uri="{FF2B5EF4-FFF2-40B4-BE49-F238E27FC236}">
                <a16:creationId xmlns:a16="http://schemas.microsoft.com/office/drawing/2014/main" id="{1DA80E3F-6AAE-6410-07F9-B65B7C609E5C}"/>
              </a:ext>
            </a:extLst>
          </p:cNvPr>
          <p:cNvSpPr>
            <a:spLocks noGrp="1"/>
          </p:cNvSpPr>
          <p:nvPr>
            <p:ph type="sldNum" sz="quarter" idx="12"/>
          </p:nvPr>
        </p:nvSpPr>
        <p:spPr/>
        <p:txBody>
          <a:bodyPr/>
          <a:lstStyle/>
          <a:p>
            <a:fld id="{618BF6C6-CB6B-D940-AC85-AF056F7C02CF}" type="slidenum">
              <a:rPr lang="fr-FR" smtClean="0"/>
              <a:t>8</a:t>
            </a:fld>
            <a:endParaRPr lang="fr-FR" dirty="0"/>
          </a:p>
        </p:txBody>
      </p:sp>
    </p:spTree>
    <p:extLst>
      <p:ext uri="{BB962C8B-B14F-4D97-AF65-F5344CB8AC3E}">
        <p14:creationId xmlns:p14="http://schemas.microsoft.com/office/powerpoint/2010/main" val="77507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064474A7-4150-3E3B-2632-AE2D4B157512}"/>
              </a:ext>
            </a:extLst>
          </p:cNvPr>
          <p:cNvPicPr>
            <a:picLocks noChangeAspect="1"/>
          </p:cNvPicPr>
          <p:nvPr/>
        </p:nvPicPr>
        <p:blipFill>
          <a:blip r:embed="rId3"/>
          <a:stretch>
            <a:fillRect/>
          </a:stretch>
        </p:blipFill>
        <p:spPr>
          <a:xfrm>
            <a:off x="8178710" y="2941597"/>
            <a:ext cx="2738166" cy="2124222"/>
          </a:xfrm>
          <a:prstGeom prst="rect">
            <a:avLst/>
          </a:prstGeom>
        </p:spPr>
      </p:pic>
      <p:sp>
        <p:nvSpPr>
          <p:cNvPr id="9" name="ZoneTexte 8">
            <a:extLst>
              <a:ext uri="{FF2B5EF4-FFF2-40B4-BE49-F238E27FC236}">
                <a16:creationId xmlns:a16="http://schemas.microsoft.com/office/drawing/2014/main" id="{115DE4C0-17D0-F251-F69D-69523AE61E11}"/>
              </a:ext>
            </a:extLst>
          </p:cNvPr>
          <p:cNvSpPr txBox="1"/>
          <p:nvPr/>
        </p:nvSpPr>
        <p:spPr>
          <a:xfrm>
            <a:off x="133759" y="1900012"/>
            <a:ext cx="11720784" cy="4247317"/>
          </a:xfrm>
          <a:prstGeom prst="rect">
            <a:avLst/>
          </a:prstGeom>
          <a:noFill/>
        </p:spPr>
        <p:txBody>
          <a:bodyPr wrap="square" rtlCol="0">
            <a:spAutoFit/>
          </a:bodyPr>
          <a:lstStyle/>
          <a:p>
            <a:r>
              <a:rPr lang="fr-FR" dirty="0">
                <a:solidFill>
                  <a:schemeClr val="bg1"/>
                </a:solidFill>
              </a:rPr>
              <a:t>Trois modules, à réaliser durant les trois premières semaines du cursus, en</a:t>
            </a:r>
            <a:r>
              <a:rPr lang="fr-FR" dirty="0">
                <a:solidFill>
                  <a:srgbClr val="FFFF00"/>
                </a:solidFill>
              </a:rPr>
              <a:t> alternance avec trois séquences en présentiel</a:t>
            </a: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En présentiel : activité réflexive </a:t>
            </a:r>
            <a:r>
              <a:rPr lang="fr-FR" dirty="0">
                <a:solidFill>
                  <a:srgbClr val="FFFF00"/>
                </a:solidFill>
              </a:rPr>
              <a:t>« analyse didactique du dispositif »</a:t>
            </a:r>
            <a:r>
              <a:rPr lang="fr-FR" dirty="0">
                <a:solidFill>
                  <a:schemeClr val="bg1"/>
                </a:solidFill>
              </a:rPr>
              <a:t>,</a:t>
            </a:r>
            <a:r>
              <a:rPr lang="fr-FR" dirty="0">
                <a:solidFill>
                  <a:srgbClr val="FF0000"/>
                </a:solidFill>
              </a:rPr>
              <a:t> </a:t>
            </a:r>
            <a:r>
              <a:rPr lang="fr-FR" dirty="0">
                <a:solidFill>
                  <a:schemeClr val="bg1"/>
                </a:solidFill>
              </a:rPr>
              <a:t>« concepts acquis »  </a:t>
            </a:r>
          </a:p>
          <a:p>
            <a:r>
              <a:rPr lang="fr-FR" dirty="0">
                <a:solidFill>
                  <a:schemeClr val="bg1"/>
                </a:solidFill>
              </a:rPr>
              <a:t>et « compétences travaillées »</a:t>
            </a:r>
          </a:p>
        </p:txBody>
      </p:sp>
      <p:sp>
        <p:nvSpPr>
          <p:cNvPr id="2" name="Titre 1">
            <a:extLst>
              <a:ext uri="{FF2B5EF4-FFF2-40B4-BE49-F238E27FC236}">
                <a16:creationId xmlns:a16="http://schemas.microsoft.com/office/drawing/2014/main" id="{E4DA46D2-B795-4516-0C22-31214EA0DE10}"/>
              </a:ext>
            </a:extLst>
          </p:cNvPr>
          <p:cNvSpPr>
            <a:spLocks noGrp="1"/>
          </p:cNvSpPr>
          <p:nvPr>
            <p:ph type="title"/>
          </p:nvPr>
        </p:nvSpPr>
        <p:spPr>
          <a:xfrm>
            <a:off x="2008553" y="242889"/>
            <a:ext cx="10052818" cy="1403349"/>
          </a:xfrm>
        </p:spPr>
        <p:txBody>
          <a:bodyPr>
            <a:normAutofit/>
          </a:bodyPr>
          <a:lstStyle/>
          <a:p>
            <a:r>
              <a:rPr lang="fr-FR" sz="4000" dirty="0">
                <a:solidFill>
                  <a:schemeClr val="bg1"/>
                </a:solidFill>
                <a:ea typeface="+mj-lt"/>
                <a:cs typeface="+mj-lt"/>
              </a:rPr>
              <a:t>Notre cours Moodle : public cible, objectifs et contenus</a:t>
            </a:r>
            <a:endParaRPr lang="fr-FR" sz="4000" dirty="0">
              <a:solidFill>
                <a:schemeClr val="bg1"/>
              </a:solidFill>
            </a:endParaRPr>
          </a:p>
        </p:txBody>
      </p:sp>
      <p:pic>
        <p:nvPicPr>
          <p:cNvPr id="6" name="Image 6">
            <a:extLst>
              <a:ext uri="{FF2B5EF4-FFF2-40B4-BE49-F238E27FC236}">
                <a16:creationId xmlns:a16="http://schemas.microsoft.com/office/drawing/2014/main" id="{F6BBBF93-93F9-4750-9C8B-BAA2F12D2AC5}"/>
              </a:ext>
            </a:extLst>
          </p:cNvPr>
          <p:cNvPicPr>
            <a:picLocks noChangeAspect="1"/>
          </p:cNvPicPr>
          <p:nvPr/>
        </p:nvPicPr>
        <p:blipFill>
          <a:blip r:embed="rId4"/>
          <a:stretch>
            <a:fillRect/>
          </a:stretch>
        </p:blipFill>
        <p:spPr>
          <a:xfrm>
            <a:off x="3772776" y="2850771"/>
            <a:ext cx="2874297" cy="2185800"/>
          </a:xfrm>
          <a:prstGeom prst="rect">
            <a:avLst/>
          </a:prstGeom>
        </p:spPr>
      </p:pic>
      <p:pic>
        <p:nvPicPr>
          <p:cNvPr id="8" name="Image 8" descr="Une image contenant texte&#10;&#10;Description générée automatiquement">
            <a:extLst>
              <a:ext uri="{FF2B5EF4-FFF2-40B4-BE49-F238E27FC236}">
                <a16:creationId xmlns:a16="http://schemas.microsoft.com/office/drawing/2014/main" id="{0258FCFB-0D7C-E1E9-FFC2-E7B32DFA1900}"/>
              </a:ext>
            </a:extLst>
          </p:cNvPr>
          <p:cNvPicPr>
            <a:picLocks noChangeAspect="1"/>
          </p:cNvPicPr>
          <p:nvPr/>
        </p:nvPicPr>
        <p:blipFill>
          <a:blip r:embed="rId5"/>
          <a:stretch>
            <a:fillRect/>
          </a:stretch>
        </p:blipFill>
        <p:spPr>
          <a:xfrm>
            <a:off x="533575" y="2851371"/>
            <a:ext cx="2178696" cy="2185200"/>
          </a:xfrm>
          <a:prstGeom prst="rect">
            <a:avLst/>
          </a:prstGeom>
        </p:spPr>
      </p:pic>
      <p:grpSp>
        <p:nvGrpSpPr>
          <p:cNvPr id="3" name="Groupe 2">
            <a:extLst>
              <a:ext uri="{FF2B5EF4-FFF2-40B4-BE49-F238E27FC236}">
                <a16:creationId xmlns:a16="http://schemas.microsoft.com/office/drawing/2014/main" id="{A90DECFB-CA66-7707-3C12-7247E4619B09}"/>
              </a:ext>
            </a:extLst>
          </p:cNvPr>
          <p:cNvGrpSpPr/>
          <p:nvPr/>
        </p:nvGrpSpPr>
        <p:grpSpPr>
          <a:xfrm>
            <a:off x="2596584" y="2822836"/>
            <a:ext cx="1125272" cy="923330"/>
            <a:chOff x="2596584" y="4454867"/>
            <a:chExt cx="1125272" cy="923330"/>
          </a:xfrm>
        </p:grpSpPr>
        <p:sp>
          <p:nvSpPr>
            <p:cNvPr id="11" name="Rectangle avec flèche vers la gauche 10">
              <a:extLst>
                <a:ext uri="{FF2B5EF4-FFF2-40B4-BE49-F238E27FC236}">
                  <a16:creationId xmlns:a16="http://schemas.microsoft.com/office/drawing/2014/main" id="{423001EF-D90C-D49D-4DEF-F97487AF762C}"/>
                </a:ext>
              </a:extLst>
            </p:cNvPr>
            <p:cNvSpPr/>
            <p:nvPr/>
          </p:nvSpPr>
          <p:spPr>
            <a:xfrm>
              <a:off x="2596584" y="4454867"/>
              <a:ext cx="1056297" cy="914400"/>
            </a:xfrm>
            <a:prstGeom prst="leftArrowCallout">
              <a:avLst/>
            </a:prstGeom>
            <a:solidFill>
              <a:srgbClr val="33AC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D78E844-B846-560D-7455-85F58A39BE3F}"/>
                </a:ext>
              </a:extLst>
            </p:cNvPr>
            <p:cNvSpPr txBox="1"/>
            <p:nvPr/>
          </p:nvSpPr>
          <p:spPr>
            <a:xfrm>
              <a:off x="2948971" y="4454867"/>
              <a:ext cx="772885" cy="923330"/>
            </a:xfrm>
            <a:prstGeom prst="rect">
              <a:avLst/>
            </a:prstGeom>
            <a:noFill/>
          </p:spPr>
          <p:txBody>
            <a:bodyPr wrap="square" rtlCol="0">
              <a:spAutoFit/>
            </a:bodyPr>
            <a:lstStyle/>
            <a:p>
              <a:r>
                <a:rPr lang="fr-FR" dirty="0">
                  <a:solidFill>
                    <a:schemeClr val="bg1"/>
                  </a:solidFill>
                </a:rPr>
                <a:t>3-4h de travail</a:t>
              </a:r>
            </a:p>
          </p:txBody>
        </p:sp>
      </p:grpSp>
      <p:grpSp>
        <p:nvGrpSpPr>
          <p:cNvPr id="5" name="Groupe 4">
            <a:extLst>
              <a:ext uri="{FF2B5EF4-FFF2-40B4-BE49-F238E27FC236}">
                <a16:creationId xmlns:a16="http://schemas.microsoft.com/office/drawing/2014/main" id="{45C743D7-7A5B-B34C-0632-178F7241ED92}"/>
              </a:ext>
            </a:extLst>
          </p:cNvPr>
          <p:cNvGrpSpPr/>
          <p:nvPr/>
        </p:nvGrpSpPr>
        <p:grpSpPr>
          <a:xfrm>
            <a:off x="6413908" y="2831669"/>
            <a:ext cx="1224658" cy="939534"/>
            <a:chOff x="6413908" y="4463700"/>
            <a:chExt cx="1224658" cy="939534"/>
          </a:xfrm>
        </p:grpSpPr>
        <p:sp>
          <p:nvSpPr>
            <p:cNvPr id="13" name="Rectangle avec flèche vers la gauche 12">
              <a:extLst>
                <a:ext uri="{FF2B5EF4-FFF2-40B4-BE49-F238E27FC236}">
                  <a16:creationId xmlns:a16="http://schemas.microsoft.com/office/drawing/2014/main" id="{A19754BA-7367-3BF6-BB74-E7F0C8A8CCAA}"/>
                </a:ext>
              </a:extLst>
            </p:cNvPr>
            <p:cNvSpPr/>
            <p:nvPr/>
          </p:nvSpPr>
          <p:spPr>
            <a:xfrm>
              <a:off x="6413908" y="4463700"/>
              <a:ext cx="1068272" cy="914400"/>
            </a:xfrm>
            <a:prstGeom prst="leftArrowCallout">
              <a:avLst/>
            </a:prstGeom>
            <a:solidFill>
              <a:srgbClr val="00B4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7231416-BDE8-1F56-C09D-88E913362C62}"/>
                </a:ext>
              </a:extLst>
            </p:cNvPr>
            <p:cNvSpPr txBox="1"/>
            <p:nvPr/>
          </p:nvSpPr>
          <p:spPr>
            <a:xfrm>
              <a:off x="6766967" y="4479904"/>
              <a:ext cx="871599" cy="923330"/>
            </a:xfrm>
            <a:prstGeom prst="rect">
              <a:avLst/>
            </a:prstGeom>
            <a:noFill/>
          </p:spPr>
          <p:txBody>
            <a:bodyPr wrap="square" rtlCol="0">
              <a:spAutoFit/>
            </a:bodyPr>
            <a:lstStyle/>
            <a:p>
              <a:r>
                <a:rPr lang="fr-FR" dirty="0">
                  <a:solidFill>
                    <a:schemeClr val="bg1"/>
                  </a:solidFill>
                </a:rPr>
                <a:t>5-6h de travail</a:t>
              </a:r>
            </a:p>
          </p:txBody>
        </p:sp>
      </p:grpSp>
      <p:grpSp>
        <p:nvGrpSpPr>
          <p:cNvPr id="10" name="Groupe 9">
            <a:extLst>
              <a:ext uri="{FF2B5EF4-FFF2-40B4-BE49-F238E27FC236}">
                <a16:creationId xmlns:a16="http://schemas.microsoft.com/office/drawing/2014/main" id="{8D734DC9-F710-1E4B-9A51-A02F29FA40DE}"/>
              </a:ext>
            </a:extLst>
          </p:cNvPr>
          <p:cNvGrpSpPr/>
          <p:nvPr/>
        </p:nvGrpSpPr>
        <p:grpSpPr>
          <a:xfrm>
            <a:off x="10532431" y="2841454"/>
            <a:ext cx="1152829" cy="923330"/>
            <a:chOff x="10532431" y="4473485"/>
            <a:chExt cx="1152829" cy="923330"/>
          </a:xfrm>
        </p:grpSpPr>
        <p:sp>
          <p:nvSpPr>
            <p:cNvPr id="15" name="Rectangle avec flèche vers la gauche 14">
              <a:extLst>
                <a:ext uri="{FF2B5EF4-FFF2-40B4-BE49-F238E27FC236}">
                  <a16:creationId xmlns:a16="http://schemas.microsoft.com/office/drawing/2014/main" id="{8D55DFBD-B848-EB20-A095-68FC1E9E8967}"/>
                </a:ext>
              </a:extLst>
            </p:cNvPr>
            <p:cNvSpPr/>
            <p:nvPr/>
          </p:nvSpPr>
          <p:spPr>
            <a:xfrm>
              <a:off x="10532431" y="4473485"/>
              <a:ext cx="1125994" cy="914400"/>
            </a:xfrm>
            <a:prstGeom prst="leftArrowCallout">
              <a:avLst/>
            </a:prstGeom>
            <a:solidFill>
              <a:srgbClr val="00B4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C2B8F214-9013-6984-6566-C5C45A906E66}"/>
                </a:ext>
              </a:extLst>
            </p:cNvPr>
            <p:cNvSpPr txBox="1"/>
            <p:nvPr/>
          </p:nvSpPr>
          <p:spPr>
            <a:xfrm>
              <a:off x="10912375" y="4473485"/>
              <a:ext cx="772885" cy="923330"/>
            </a:xfrm>
            <a:prstGeom prst="rect">
              <a:avLst/>
            </a:prstGeom>
            <a:noFill/>
          </p:spPr>
          <p:txBody>
            <a:bodyPr wrap="square" rtlCol="0">
              <a:spAutoFit/>
            </a:bodyPr>
            <a:lstStyle/>
            <a:p>
              <a:r>
                <a:rPr lang="fr-FR" dirty="0">
                  <a:solidFill>
                    <a:schemeClr val="bg1"/>
                  </a:solidFill>
                </a:rPr>
                <a:t>5-6h de travail</a:t>
              </a:r>
            </a:p>
          </p:txBody>
        </p:sp>
      </p:grpSp>
      <p:sp>
        <p:nvSpPr>
          <p:cNvPr id="18" name="ZoneTexte 17">
            <a:extLst>
              <a:ext uri="{FF2B5EF4-FFF2-40B4-BE49-F238E27FC236}">
                <a16:creationId xmlns:a16="http://schemas.microsoft.com/office/drawing/2014/main" id="{ED68014E-5C68-48E1-7233-178A5A45D67F}"/>
              </a:ext>
            </a:extLst>
          </p:cNvPr>
          <p:cNvSpPr txBox="1"/>
          <p:nvPr/>
        </p:nvSpPr>
        <p:spPr>
          <a:xfrm>
            <a:off x="10962595" y="14586"/>
            <a:ext cx="1424363" cy="369332"/>
          </a:xfrm>
          <a:prstGeom prst="rect">
            <a:avLst/>
          </a:prstGeom>
          <a:noFill/>
        </p:spPr>
        <p:txBody>
          <a:bodyPr wrap="square" rtlCol="0">
            <a:spAutoFit/>
          </a:bodyPr>
          <a:lstStyle/>
          <a:p>
            <a:r>
              <a:rPr lang="fr-FR" b="1" dirty="0">
                <a:solidFill>
                  <a:srgbClr val="37A2FF"/>
                </a:solidFill>
              </a:rPr>
              <a:t>CONTEXTE</a:t>
            </a:r>
          </a:p>
        </p:txBody>
      </p:sp>
      <p:sp>
        <p:nvSpPr>
          <p:cNvPr id="19" name="Rectangle 18">
            <a:extLst>
              <a:ext uri="{FF2B5EF4-FFF2-40B4-BE49-F238E27FC236}">
                <a16:creationId xmlns:a16="http://schemas.microsoft.com/office/drawing/2014/main" id="{20D2A8D5-CD18-CB16-BB81-4E4FDEB09CDD}"/>
              </a:ext>
            </a:extLst>
          </p:cNvPr>
          <p:cNvSpPr/>
          <p:nvPr/>
        </p:nvSpPr>
        <p:spPr>
          <a:xfrm>
            <a:off x="4110237" y="4350854"/>
            <a:ext cx="1241058" cy="276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87B2DE9-AF40-F3B1-AB60-9905385B1C05}"/>
              </a:ext>
            </a:extLst>
          </p:cNvPr>
          <p:cNvSpPr/>
          <p:nvPr/>
        </p:nvSpPr>
        <p:spPr>
          <a:xfrm>
            <a:off x="8355354" y="4369806"/>
            <a:ext cx="1241058" cy="276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horizontal à deux flèches 20">
            <a:extLst>
              <a:ext uri="{FF2B5EF4-FFF2-40B4-BE49-F238E27FC236}">
                <a16:creationId xmlns:a16="http://schemas.microsoft.com/office/drawing/2014/main" id="{6999F708-E998-4A78-0677-22F3A323D8B9}"/>
              </a:ext>
            </a:extLst>
          </p:cNvPr>
          <p:cNvSpPr/>
          <p:nvPr/>
        </p:nvSpPr>
        <p:spPr>
          <a:xfrm>
            <a:off x="5484242" y="4309334"/>
            <a:ext cx="2738165" cy="673746"/>
          </a:xfrm>
          <a:prstGeom prst="lef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par les pairs</a:t>
            </a:r>
          </a:p>
        </p:txBody>
      </p:sp>
      <p:sp>
        <p:nvSpPr>
          <p:cNvPr id="4" name="Espace réservé du numéro de diapositive 3">
            <a:extLst>
              <a:ext uri="{FF2B5EF4-FFF2-40B4-BE49-F238E27FC236}">
                <a16:creationId xmlns:a16="http://schemas.microsoft.com/office/drawing/2014/main" id="{81B8FDFC-D3BB-57E8-C6AB-66E497938B4F}"/>
              </a:ext>
            </a:extLst>
          </p:cNvPr>
          <p:cNvSpPr>
            <a:spLocks noGrp="1"/>
          </p:cNvSpPr>
          <p:nvPr>
            <p:ph type="sldNum" sz="quarter" idx="12"/>
          </p:nvPr>
        </p:nvSpPr>
        <p:spPr/>
        <p:txBody>
          <a:bodyPr/>
          <a:lstStyle/>
          <a:p>
            <a:fld id="{618BF6C6-CB6B-D940-AC85-AF056F7C02CF}" type="slidenum">
              <a:rPr lang="fr-FR" smtClean="0"/>
              <a:t>9</a:t>
            </a:fld>
            <a:endParaRPr lang="fr-FR"/>
          </a:p>
        </p:txBody>
      </p:sp>
    </p:spTree>
    <p:extLst>
      <p:ext uri="{BB962C8B-B14F-4D97-AF65-F5344CB8AC3E}">
        <p14:creationId xmlns:p14="http://schemas.microsoft.com/office/powerpoint/2010/main" val="113797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39F83837F61540AE805392518748DA" ma:contentTypeVersion="3" ma:contentTypeDescription="Crée un document." ma:contentTypeScope="" ma:versionID="cdc22a02e8fe970e5582270ab9654730">
  <xsd:schema xmlns:xsd="http://www.w3.org/2001/XMLSchema" xmlns:xs="http://www.w3.org/2001/XMLSchema" xmlns:p="http://schemas.microsoft.com/office/2006/metadata/properties" xmlns:ns2="9753b1cd-772f-426c-83bf-82b74eb52f52" targetNamespace="http://schemas.microsoft.com/office/2006/metadata/properties" ma:root="true" ma:fieldsID="37b731e0b87d66a255fd3c3a8e9b20ff" ns2:_="">
    <xsd:import namespace="9753b1cd-772f-426c-83bf-82b74eb52f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3b1cd-772f-426c-83bf-82b74eb52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207CBB-EFEA-495A-AED1-DBD560075FFB}">
  <ds:schemaRefs>
    <ds:schemaRef ds:uri="http://schemas.microsoft.com/office/2006/metadata/contentType"/>
    <ds:schemaRef ds:uri="http://schemas.microsoft.com/office/2006/metadata/properties/metaAttributes"/>
    <ds:schemaRef ds:uri="http://www.w3.org/2000/xmlns/"/>
    <ds:schemaRef ds:uri="http://www.w3.org/2001/XMLSchema"/>
    <ds:schemaRef ds:uri="9753b1cd-772f-426c-83bf-82b74eb52f5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B15E24-F02B-4C5B-8488-58AA86BD8F48}">
  <ds:schemaRefs>
    <ds:schemaRef ds:uri="9753b1cd-772f-426c-83bf-82b74eb52f52"/>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16821D56-4F92-4881-B4EC-576DA8A64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1003</TotalTime>
  <Words>1468</Words>
  <Application>Microsoft Macintosh PowerPoint</Application>
  <PresentationFormat>Grand écran</PresentationFormat>
  <Paragraphs>227</Paragraphs>
  <Slides>21</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Calibri Light</vt:lpstr>
      <vt:lpstr>Orbitron</vt:lpstr>
      <vt:lpstr>Police système Courant</vt:lpstr>
      <vt:lpstr>Rajdhani</vt:lpstr>
      <vt:lpstr>Wingdings</vt:lpstr>
      <vt:lpstr>Thème Office</vt:lpstr>
      <vt:lpstr>Présentation PowerPoint</vt:lpstr>
      <vt:lpstr>Sommaire</vt:lpstr>
      <vt:lpstr>Présentation PowerPoint</vt:lpstr>
      <vt:lpstr>Notre MOOC : public cible, objectifs d’apprentissage</vt:lpstr>
      <vt:lpstr>Notre MOOC : contenus</vt:lpstr>
      <vt:lpstr>Notre MOOC : difficultés rencontrées</vt:lpstr>
      <vt:lpstr>Moodle versus MOOC</vt:lpstr>
      <vt:lpstr>Notre cours Moodle  : public cible, objectifs d’apprentissage</vt:lpstr>
      <vt:lpstr>Notre cours Moodle : public cible, objectifs et contenus</vt:lpstr>
      <vt:lpstr>Choix et mise en œuvre du parcours pédagogique sur Moodle, pourquoi ?</vt:lpstr>
      <vt:lpstr> Sélection des ressources essentielles et conception d’un organigramme  </vt:lpstr>
      <vt:lpstr>Organisation des modules</vt:lpstr>
      <vt:lpstr>Présentation PowerPoint</vt:lpstr>
      <vt:lpstr>Consignes et messages de rappel aux participants distraits</vt:lpstr>
      <vt:lpstr>Exemple de consignes</vt:lpstr>
      <vt:lpstr>Suivi et mesure des apprentissages</vt:lpstr>
      <vt:lpstr>Présentation PowerPoint</vt:lpstr>
      <vt:lpstr>Points d’attention pour les enseignants  </vt:lpstr>
      <vt:lpstr>Débriefing module « conceptions premières »</vt:lpstr>
      <vt:lpstr>Evaluation du dispositif : points forts et limites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Passer d’un MOOC à Moodle... via un parcours pédagogique !</dc:title>
  <dc:creator>Myriam De Kesel</dc:creator>
  <cp:lastModifiedBy>Jim Plumat</cp:lastModifiedBy>
  <cp:revision>23</cp:revision>
  <dcterms:created xsi:type="dcterms:W3CDTF">2023-06-19T13:18:01Z</dcterms:created>
  <dcterms:modified xsi:type="dcterms:W3CDTF">2023-07-06T06:24:41Z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0x0101001839F83837F61540AE805392518748DA</vt:lpwstr>
  </property>
</Properties>
</file>